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84" r:id="rId4"/>
    <p:sldId id="285" r:id="rId5"/>
    <p:sldId id="258" r:id="rId6"/>
    <p:sldId id="263" r:id="rId7"/>
    <p:sldId id="281" r:id="rId8"/>
    <p:sldId id="282" r:id="rId9"/>
    <p:sldId id="259" r:id="rId10"/>
    <p:sldId id="260" r:id="rId11"/>
    <p:sldId id="283" r:id="rId12"/>
    <p:sldId id="262" r:id="rId13"/>
    <p:sldId id="264" r:id="rId14"/>
    <p:sldId id="267" r:id="rId15"/>
    <p:sldId id="265" r:id="rId16"/>
    <p:sldId id="271" r:id="rId17"/>
    <p:sldId id="272" r:id="rId18"/>
    <p:sldId id="266" r:id="rId19"/>
    <p:sldId id="273" r:id="rId20"/>
    <p:sldId id="268" r:id="rId21"/>
    <p:sldId id="274" r:id="rId22"/>
    <p:sldId id="280" r:id="rId23"/>
    <p:sldId id="269" r:id="rId24"/>
    <p:sldId id="279" r:id="rId25"/>
    <p:sldId id="275" r:id="rId26"/>
    <p:sldId id="270" r:id="rId27"/>
    <p:sldId id="276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5E56FC"/>
    <a:srgbClr val="5E6C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3324" y="-12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DCE27-768B-4483-AB63-D65131F561DF}" type="datetimeFigureOut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10B3482-CAFD-4821-9D8F-975216A42B7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A5002-4B0A-4971-9E53-3E43F3AA7139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0A8CC-926B-4871-8531-DE2B0B42E431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01E9-92A6-455A-B5F2-3CAEE55F948A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BF397-33C6-45CF-8B7C-3878938B983F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3A806-3A6C-4660-AFDC-000F1E2306D5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AE085-A333-403B-BAAE-277075CD3F18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AAF66-796F-4E1A-9500-32AC00FCC569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2CE44-141A-4719-9F3E-EDFD803432C9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002E-7643-435A-900F-B6A962C79A5C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0165-2651-4E8D-9A0A-00BC29EFF438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6725-36CB-48F7-96AF-AF033FCEE11D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86961-12DD-4F00-8E15-1CFC7AC3FA86}" type="datetime1">
              <a:rPr lang="ko-KR" altLang="en-US" smtClean="0"/>
              <a:pPr/>
              <a:t>2014-10-06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B1FA0-A356-4D08-A5B2-841B23FCA7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.be/haqKAjdzxrU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&amp;esrc=s&amp;source=images&amp;cd=&amp;cad=rja&amp;uact=8&amp;docid=dTU2aGR6E141eM&amp;tbnid=TADeEpYLe6B-uM:&amp;ved=0CAUQjRw&amp;url=http://hikostat.kr/288&amp;ei=rIgFVNSUPIbc8AXU2oHYAQ&amp;bvm=bv.74115972,d.dGc&amp;psig=AFQjCNHiX-OkgRxE1ppTU6EeH66Cp4pgKQ&amp;ust=1409735058764190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포인트가 5개인 별 12"/>
          <p:cNvSpPr/>
          <p:nvPr/>
        </p:nvSpPr>
        <p:spPr>
          <a:xfrm rot="925343">
            <a:off x="7477139" y="2165276"/>
            <a:ext cx="1512168" cy="1368152"/>
          </a:xfrm>
          <a:prstGeom prst="star5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직선 연결선 14"/>
          <p:cNvCxnSpPr/>
          <p:nvPr/>
        </p:nvCxnSpPr>
        <p:spPr>
          <a:xfrm flipH="1">
            <a:off x="4572000" y="2852936"/>
            <a:ext cx="3744416" cy="64807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</a:t>
            </a:fld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179512" y="3573016"/>
            <a:ext cx="8712968" cy="22848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-</a:t>
            </a:r>
            <a:r>
              <a:rPr kumimoji="0" lang="ko-KR" altLang="en-US" sz="32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노년층 사기예방교육</a:t>
            </a:r>
            <a:r>
              <a:rPr kumimoji="0" lang="en-US" altLang="ko-KR" sz="32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–</a:t>
            </a:r>
            <a:br>
              <a:rPr kumimoji="0" lang="en-US" altLang="ko-KR" sz="32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</a:br>
            <a:r>
              <a:rPr kumimoji="0" lang="en-US" altLang="ko-KR" sz="26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/>
            </a:r>
            <a:br>
              <a:rPr kumimoji="0" lang="en-US" altLang="ko-KR" sz="26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</a:br>
            <a:r>
              <a:rPr kumimoji="0" lang="ko-KR" altLang="en-US" sz="2400" b="0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노후자금</a:t>
            </a:r>
            <a:r>
              <a:rPr kumimoji="0" lang="en-US" altLang="ko-KR" sz="2400" b="0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·</a:t>
            </a:r>
            <a:r>
              <a:rPr kumimoji="0" lang="ko-KR" altLang="en-US" sz="2400" b="0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자식용돈 싹쓸이하는 불법상술 </a:t>
            </a:r>
            <a:r>
              <a:rPr kumimoji="0" lang="ko-KR" altLang="en-US" sz="2400" b="0" i="0" u="none" strike="noStrike" kern="1200" cap="none" spc="60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웬말</a:t>
            </a:r>
            <a:r>
              <a:rPr kumimoji="0" lang="en-US" altLang="ko-KR" sz="2400" b="0" i="0" u="none" strike="noStrike" kern="1200" cap="none" spc="60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강B" pitchFamily="18" charset="-127"/>
                <a:ea typeface="HY강B" pitchFamily="18" charset="-127"/>
                <a:cs typeface="+mj-cs"/>
              </a:rPr>
              <a:t>??</a:t>
            </a:r>
            <a:endParaRPr kumimoji="0" lang="ko-KR" altLang="en-US" sz="2400" b="0" i="0" u="none" strike="noStrike" kern="1200" cap="none" spc="60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강B" pitchFamily="18" charset="-127"/>
              <a:ea typeface="HY강B" pitchFamily="18" charset="-127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980728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0" b="1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어르신</a:t>
            </a:r>
            <a:r>
              <a:rPr lang="ko-KR" altLang="en-US" sz="80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80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힘</a:t>
            </a:r>
            <a:r>
              <a:rPr lang="ko-KR" altLang="en-US" sz="80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내세요</a:t>
            </a:r>
            <a:r>
              <a:rPr lang="en-US" altLang="ko-KR" sz="80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~</a:t>
            </a:r>
          </a:p>
          <a:p>
            <a:r>
              <a:rPr lang="ko-KR" altLang="en-US" sz="8000" b="1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우리</a:t>
            </a:r>
            <a:r>
              <a:rPr lang="ko-KR" altLang="en-US" sz="80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가 있잖아요</a:t>
            </a:r>
            <a:r>
              <a:rPr lang="en-US" altLang="ko-KR" sz="80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!!</a:t>
            </a:r>
            <a:endParaRPr lang="ko-KR" altLang="en-US" sz="8000" b="1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  <p:cxnSp>
        <p:nvCxnSpPr>
          <p:cNvPr id="17" name="직선 연결선 16"/>
          <p:cNvCxnSpPr/>
          <p:nvPr/>
        </p:nvCxnSpPr>
        <p:spPr>
          <a:xfrm flipH="1">
            <a:off x="4211960" y="3068960"/>
            <a:ext cx="3744416" cy="64807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1026" name="Picture 2" descr="C:\Users\Administrator\Desktop\노총장프로필\노정호 총장님 프로필\영화ver앞_최종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666586"/>
            <a:ext cx="4327161" cy="6120000"/>
          </a:xfrm>
          <a:prstGeom prst="rect">
            <a:avLst/>
          </a:prstGeom>
          <a:noFill/>
        </p:spPr>
      </p:pic>
      <p:pic>
        <p:nvPicPr>
          <p:cNvPr id="1027" name="Picture 3" descr="C:\Users\Administrator\Desktop\노총장프로필\노정호 총장님 프로필\영화ver뒤_최종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3994" y="642918"/>
            <a:ext cx="4327162" cy="61200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468204" y="-66098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3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강사프로필</a:t>
            </a:r>
            <a:endParaRPr lang="ko-KR" altLang="en-US" sz="53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3</a:t>
            </a:fld>
            <a:endParaRPr lang="ko-KR" altLang="en-US"/>
          </a:p>
        </p:txBody>
      </p:sp>
      <p:pic>
        <p:nvPicPr>
          <p:cNvPr id="2050" name="Picture 2" descr="C:\Users\Administrator\Desktop\노총장프로필\노정호 총장님 프로필\전단지ver앞_최종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666586"/>
            <a:ext cx="4327162" cy="6120000"/>
          </a:xfrm>
          <a:prstGeom prst="rect">
            <a:avLst/>
          </a:prstGeom>
          <a:noFill/>
        </p:spPr>
      </p:pic>
      <p:pic>
        <p:nvPicPr>
          <p:cNvPr id="2051" name="Picture 3" descr="C:\Users\Administrator\Desktop\노총장프로필\노정호 총장님 프로필\전단지ver뒤_최종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3994" y="666586"/>
            <a:ext cx="4327162" cy="6120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468204" y="-66098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3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강사프로필</a:t>
            </a:r>
            <a:endParaRPr lang="ko-KR" altLang="en-US" sz="53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/>
              <a:pPr/>
              <a:t>4</a:t>
            </a:fld>
            <a:endParaRPr lang="ko-KR" altLang="en-US"/>
          </a:p>
        </p:txBody>
      </p:sp>
      <p:pic>
        <p:nvPicPr>
          <p:cNvPr id="3074" name="Picture 2" descr="C:\Users\Administrator\Desktop\노총장프로필\노정호 총장님 프로필\코믹ver앞_최종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666586"/>
            <a:ext cx="4327162" cy="6120000"/>
          </a:xfrm>
          <a:prstGeom prst="rect">
            <a:avLst/>
          </a:prstGeom>
          <a:noFill/>
        </p:spPr>
      </p:pic>
      <p:pic>
        <p:nvPicPr>
          <p:cNvPr id="3075" name="Picture 3" descr="C:\Users\Administrator\Desktop\노총장프로필\노정호 총장님 프로필\코믹ver뒤_최종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66586"/>
            <a:ext cx="4327162" cy="6120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468204" y="-66098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3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강사프로필</a:t>
            </a:r>
            <a:endParaRPr lang="ko-KR" altLang="en-US" sz="53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5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노정호</a:t>
            </a:r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??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실행 단추: 앞으로 또는 다음 5">
            <a:hlinkClick r:id="rId3" highlightClick="1"/>
          </p:cNvPr>
          <p:cNvSpPr/>
          <p:nvPr/>
        </p:nvSpPr>
        <p:spPr>
          <a:xfrm>
            <a:off x="3995936" y="2924944"/>
            <a:ext cx="1224136" cy="1224136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hlinkClick r:id="rId3"/>
          </p:cNvPr>
          <p:cNvSpPr txBox="1"/>
          <p:nvPr/>
        </p:nvSpPr>
        <p:spPr>
          <a:xfrm>
            <a:off x="3203848" y="4221088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http://youtu.be/haqKAjdzxrU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6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err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넌센스</a:t>
            </a:r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!!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251520" y="1700808"/>
            <a:ext cx="7920880" cy="1800200"/>
          </a:xfrm>
          <a:prstGeom prst="wedgeRoundRectCallout">
            <a:avLst>
              <a:gd name="adj1" fmla="val -49127"/>
              <a:gd name="adj2" fmla="val 85729"/>
              <a:gd name="adj3" fmla="val 16667"/>
            </a:avLst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err="1" smtClean="0"/>
              <a:t>송해가</a:t>
            </a:r>
            <a:r>
              <a:rPr lang="ko-KR" altLang="en-US" sz="4400" dirty="0" smtClean="0"/>
              <a:t> 목욕을 하면</a:t>
            </a:r>
            <a:r>
              <a:rPr lang="en-US" altLang="ko-KR" sz="4400" dirty="0" smtClean="0"/>
              <a:t>?</a:t>
            </a:r>
            <a:endParaRPr lang="ko-KR" altLang="en-US" sz="4400" dirty="0"/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971600" y="4581128"/>
            <a:ext cx="7920880" cy="1008112"/>
          </a:xfrm>
          <a:prstGeom prst="wedgeRoundRectCallout">
            <a:avLst>
              <a:gd name="adj1" fmla="val 49714"/>
              <a:gd name="adj2" fmla="val 91997"/>
              <a:gd name="adj3" fmla="val 16667"/>
            </a:avLst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 smtClean="0"/>
              <a:t>뽀송뽀</a:t>
            </a:r>
            <a:r>
              <a:rPr lang="ko-KR" altLang="en-US" sz="3200" dirty="0" err="1" smtClean="0">
                <a:solidFill>
                  <a:srgbClr val="FFFF00"/>
                </a:solidFill>
              </a:rPr>
              <a:t>송해</a:t>
            </a:r>
            <a:endParaRPr lang="ko-KR" alt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7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err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넌센스</a:t>
            </a:r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!!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251520" y="1700808"/>
            <a:ext cx="7920880" cy="1800200"/>
          </a:xfrm>
          <a:prstGeom prst="wedgeRoundRectCallout">
            <a:avLst>
              <a:gd name="adj1" fmla="val -49127"/>
              <a:gd name="adj2" fmla="val 85729"/>
              <a:gd name="adj3" fmla="val 16667"/>
            </a:avLst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smtClean="0"/>
              <a:t>옷을 벗기게 하는 채소는</a:t>
            </a:r>
            <a:r>
              <a:rPr lang="en-US" altLang="ko-KR" sz="4400" dirty="0" smtClean="0"/>
              <a:t>?</a:t>
            </a:r>
            <a:endParaRPr lang="ko-KR" altLang="en-US" sz="4400" dirty="0"/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971600" y="4581128"/>
            <a:ext cx="7920880" cy="1008112"/>
          </a:xfrm>
          <a:prstGeom prst="wedgeRoundRectCallout">
            <a:avLst>
              <a:gd name="adj1" fmla="val 49714"/>
              <a:gd name="adj2" fmla="val 91997"/>
              <a:gd name="adj3" fmla="val 16667"/>
            </a:avLst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solidFill>
                  <a:srgbClr val="FFFF00"/>
                </a:solidFill>
              </a:rPr>
              <a:t>버섯</a:t>
            </a:r>
            <a:r>
              <a:rPr lang="en-US" altLang="ko-KR" sz="3200" dirty="0" smtClean="0">
                <a:solidFill>
                  <a:schemeClr val="bg1"/>
                </a:solidFill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</a:rPr>
              <a:t>벗어</a:t>
            </a:r>
            <a:r>
              <a:rPr lang="en-US" altLang="ko-KR" sz="3200" dirty="0" smtClean="0">
                <a:solidFill>
                  <a:schemeClr val="bg1"/>
                </a:solidFill>
              </a:rPr>
              <a:t>..)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8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err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넌센스</a:t>
            </a:r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!!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251520" y="1700808"/>
            <a:ext cx="7920880" cy="1800200"/>
          </a:xfrm>
          <a:prstGeom prst="wedgeRoundRectCallout">
            <a:avLst>
              <a:gd name="adj1" fmla="val -49127"/>
              <a:gd name="adj2" fmla="val 85729"/>
              <a:gd name="adj3" fmla="val 16667"/>
            </a:avLst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smtClean="0"/>
              <a:t>할아버지가 좋아하는 돈은</a:t>
            </a:r>
            <a:r>
              <a:rPr lang="en-US" altLang="ko-KR" sz="4400" dirty="0" smtClean="0"/>
              <a:t>?</a:t>
            </a:r>
            <a:endParaRPr lang="ko-KR" altLang="en-US" sz="4400" dirty="0"/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971600" y="4581128"/>
            <a:ext cx="7920880" cy="1008112"/>
          </a:xfrm>
          <a:prstGeom prst="wedgeRoundRectCallout">
            <a:avLst>
              <a:gd name="adj1" fmla="val 49714"/>
              <a:gd name="adj2" fmla="val 91997"/>
              <a:gd name="adj3" fmla="val 16667"/>
            </a:avLst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solidFill>
                  <a:schemeClr val="bg1"/>
                </a:solidFill>
              </a:rPr>
              <a:t>할</a:t>
            </a:r>
            <a:r>
              <a:rPr lang="ko-KR" altLang="en-US" sz="3200" dirty="0" smtClean="0">
                <a:solidFill>
                  <a:srgbClr val="FFFF00"/>
                </a:solidFill>
              </a:rPr>
              <a:t>머니</a:t>
            </a:r>
            <a:endParaRPr lang="ko-KR" alt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95536" y="692696"/>
            <a:ext cx="8313360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9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84193" y="667949"/>
            <a:ext cx="8313360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TV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로 검증된 전문가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7" name="Picture 1" descr="C:\Users\Administrator\Google 드라이브\한노연\한노연소개\SKMBT_C203140411114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31964">
            <a:off x="4666548" y="1835773"/>
            <a:ext cx="4102767" cy="2943037"/>
          </a:xfrm>
          <a:prstGeom prst="rect">
            <a:avLst/>
          </a:prstGeom>
          <a:noFill/>
        </p:spPr>
      </p:pic>
      <p:pic>
        <p:nvPicPr>
          <p:cNvPr id="8" name="Picture 2" descr="C:\Users\Administrator\Google 드라이브\한노연\한노연소개\SKMBT_C203140411114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75643">
            <a:off x="2933275" y="3630595"/>
            <a:ext cx="4067943" cy="2876500"/>
          </a:xfrm>
          <a:prstGeom prst="rect">
            <a:avLst/>
          </a:prstGeom>
          <a:noFill/>
        </p:spPr>
      </p:pic>
      <p:pic>
        <p:nvPicPr>
          <p:cNvPr id="9" name="Picture 1" descr="C:\Users\Administrator\Google 드라이브\한노연\한노연소개\SKMBT_C203140411114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27385">
            <a:off x="393962" y="1802250"/>
            <a:ext cx="4115333" cy="291001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 rot="21352519">
            <a:off x="196881" y="380733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KBS </a:t>
            </a:r>
            <a:r>
              <a:rPr lang="ko-KR" altLang="en-US" sz="3600" b="1" dirty="0" err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굿모닝</a:t>
            </a:r>
            <a:r>
              <a:rPr lang="ko-KR" altLang="en-US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 대한민국</a:t>
            </a:r>
            <a:endParaRPr lang="ko-KR" altLang="en-US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21356023">
            <a:off x="2861014" y="4885174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KBS </a:t>
            </a:r>
            <a:r>
              <a:rPr lang="ko-KR" altLang="en-US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소비자리포</a:t>
            </a:r>
            <a:r>
              <a:rPr lang="ko-KR" altLang="en-US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트</a:t>
            </a:r>
          </a:p>
        </p:txBody>
      </p:sp>
      <p:sp>
        <p:nvSpPr>
          <p:cNvPr id="13" name="TextBox 12"/>
          <p:cNvSpPr txBox="1"/>
          <p:nvPr/>
        </p:nvSpPr>
        <p:spPr>
          <a:xfrm rot="379239">
            <a:off x="5534939" y="2001199"/>
            <a:ext cx="2876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KBS </a:t>
            </a:r>
            <a:r>
              <a:rPr lang="ko-KR" altLang="en-US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여유만만</a:t>
            </a:r>
            <a:endParaRPr lang="ko-KR" altLang="en-US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3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3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3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3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93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93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19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19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93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93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19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19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포인트가 5개인 별 7"/>
          <p:cNvSpPr/>
          <p:nvPr/>
        </p:nvSpPr>
        <p:spPr>
          <a:xfrm rot="925343">
            <a:off x="5729191" y="854490"/>
            <a:ext cx="767819" cy="683596"/>
          </a:xfrm>
          <a:prstGeom prst="star5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/>
          <p:cNvCxnSpPr/>
          <p:nvPr/>
        </p:nvCxnSpPr>
        <p:spPr>
          <a:xfrm flipH="1">
            <a:off x="4427984" y="1196752"/>
            <a:ext cx="1656184" cy="36004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 flipH="1">
            <a:off x="4355976" y="1124744"/>
            <a:ext cx="1656184" cy="28803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10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67544" y="404664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노</a:t>
            </a:r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.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정</a:t>
            </a:r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.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호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8864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2400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사기예방전문가</a:t>
            </a:r>
            <a:endParaRPr lang="ko-KR" altLang="en-US" sz="2400" dirty="0">
              <a:ln w="3175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404664"/>
            <a:ext cx="28083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와 함께하는 특별한 시간</a:t>
            </a:r>
            <a:endParaRPr lang="ko-KR" altLang="en-US" sz="3200">
              <a:ln w="952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60232" y="1772816"/>
            <a:ext cx="2056973" cy="644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1300" dirty="0" smtClean="0">
                <a:solidFill>
                  <a:srgbClr val="FFFF00"/>
                </a:solidFill>
              </a:rPr>
              <a:t>1</a:t>
            </a:r>
            <a:endParaRPr lang="ko-KR" altLang="en-US" sz="41300" dirty="0">
              <a:solidFill>
                <a:srgbClr val="FFFF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1560" y="4077072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>
              <a:buAutoNum type="arabicPeriod"/>
            </a:pPr>
            <a:r>
              <a:rPr lang="ko-KR" altLang="en-US" sz="3200" dirty="0" smtClean="0">
                <a:solidFill>
                  <a:schemeClr val="bg1"/>
                </a:solidFill>
              </a:rPr>
              <a:t>노년층 사기예방교육의 필요성</a:t>
            </a:r>
            <a:endParaRPr lang="en-US" altLang="ko-KR" sz="3200" dirty="0" smtClean="0">
              <a:solidFill>
                <a:schemeClr val="bg1"/>
              </a:solidFill>
            </a:endParaRPr>
          </a:p>
          <a:p>
            <a:pPr marL="342900" indent="-342900" algn="r">
              <a:buAutoNum type="arabicPeriod"/>
            </a:pPr>
            <a:r>
              <a:rPr lang="ko-KR" altLang="en-US" sz="3200" dirty="0" smtClean="0">
                <a:solidFill>
                  <a:schemeClr val="bg1"/>
                </a:solidFill>
              </a:rPr>
              <a:t>교육 목적 및 기대효과</a:t>
            </a:r>
            <a:endParaRPr lang="en-US" altLang="ko-KR" sz="3200" dirty="0" smtClean="0">
              <a:solidFill>
                <a:schemeClr val="bg1"/>
              </a:solidFill>
            </a:endParaRPr>
          </a:p>
          <a:p>
            <a:pPr marL="342900" indent="-342900" algn="r">
              <a:buAutoNum type="arabicPeriod"/>
            </a:pPr>
            <a:r>
              <a:rPr lang="ko-KR" altLang="en-US" sz="3200" dirty="0" smtClean="0">
                <a:solidFill>
                  <a:schemeClr val="bg1"/>
                </a:solidFill>
              </a:rPr>
              <a:t>건강한 </a:t>
            </a:r>
            <a:r>
              <a:rPr lang="en-US" altLang="ko-KR" sz="3200" dirty="0" smtClean="0">
                <a:solidFill>
                  <a:schemeClr val="bg1"/>
                </a:solidFill>
              </a:rPr>
              <a:t>100</a:t>
            </a:r>
            <a:r>
              <a:rPr lang="ko-KR" altLang="en-US" sz="3200" dirty="0" smtClean="0">
                <a:solidFill>
                  <a:schemeClr val="bg1"/>
                </a:solidFill>
              </a:rPr>
              <a:t>세 시대 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11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필요성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450912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rgbClr val="FFFF00"/>
                </a:solidFill>
              </a:rPr>
              <a:t>인구통계학적 변화</a:t>
            </a:r>
            <a:endParaRPr lang="ko-KR" altLang="en-US" sz="32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88024" y="450912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rgbClr val="FFFF00"/>
                </a:solidFill>
              </a:rPr>
              <a:t>사회적 변화</a:t>
            </a:r>
            <a:endParaRPr lang="ko-KR" altLang="en-US" sz="3200" b="1" dirty="0">
              <a:solidFill>
                <a:srgbClr val="FFFF00"/>
              </a:solidFill>
            </a:endParaRPr>
          </a:p>
        </p:txBody>
      </p:sp>
      <p:pic>
        <p:nvPicPr>
          <p:cNvPr id="2050" name="Picture 2" descr="https://encrypted-tbn1.gstatic.com/images?q=tbn:ANd9GcSjVfEAx2K827j79tYCkCfmtaPH-7AXb-bNTl2A9Xx30Ld0Vhn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492896"/>
            <a:ext cx="4464496" cy="1832335"/>
          </a:xfrm>
          <a:prstGeom prst="rect">
            <a:avLst/>
          </a:prstGeom>
          <a:noFill/>
        </p:spPr>
      </p:pic>
      <p:sp>
        <p:nvSpPr>
          <p:cNvPr id="14" name="타원 13"/>
          <p:cNvSpPr/>
          <p:nvPr/>
        </p:nvSpPr>
        <p:spPr>
          <a:xfrm>
            <a:off x="5292080" y="1157748"/>
            <a:ext cx="1919170" cy="1839204"/>
          </a:xfrm>
          <a:prstGeom prst="ellipse">
            <a:avLst/>
          </a:prstGeom>
          <a:solidFill>
            <a:schemeClr val="accent3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노인 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증가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685278" y="2525900"/>
            <a:ext cx="1919170" cy="1839204"/>
          </a:xfrm>
          <a:prstGeom prst="ellipse">
            <a:avLst/>
          </a:prstGeom>
          <a:solidFill>
            <a:schemeClr val="accent3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다양한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</a:t>
            </a: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법</a:t>
            </a:r>
          </a:p>
        </p:txBody>
      </p:sp>
      <p:sp>
        <p:nvSpPr>
          <p:cNvPr id="16" name="타원 15"/>
          <p:cNvSpPr/>
          <p:nvPr/>
        </p:nvSpPr>
        <p:spPr>
          <a:xfrm>
            <a:off x="5292080" y="2525900"/>
            <a:ext cx="1919170" cy="1839204"/>
          </a:xfrm>
          <a:prstGeom prst="ellipse">
            <a:avLst/>
          </a:prstGeom>
          <a:solidFill>
            <a:schemeClr val="accent3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사회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다원화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685278" y="1190752"/>
            <a:ext cx="1919170" cy="1839204"/>
          </a:xfrm>
          <a:prstGeom prst="ellipse">
            <a:avLst/>
          </a:prstGeom>
          <a:solidFill>
            <a:schemeClr val="accent3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노인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시장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증</a:t>
            </a: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모서리가 둥근 직사각형 29"/>
          <p:cNvSpPr/>
          <p:nvPr/>
        </p:nvSpPr>
        <p:spPr>
          <a:xfrm>
            <a:off x="5508104" y="4869160"/>
            <a:ext cx="3240360" cy="1440160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395536" y="4725144"/>
            <a:ext cx="3240360" cy="1440160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5508104" y="2780928"/>
            <a:ext cx="3240360" cy="1440160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395536" y="2780928"/>
            <a:ext cx="3240360" cy="1440160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12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197394">
            <a:off x="346515" y="317353"/>
            <a:ext cx="7024022" cy="1002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2. </a:t>
            </a:r>
            <a:r>
              <a:rPr lang="ko-KR" altLang="en-US" sz="54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교육목적 </a:t>
            </a:r>
            <a:r>
              <a:rPr lang="ko-KR" altLang="en-US" sz="3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및 </a:t>
            </a:r>
            <a:r>
              <a:rPr lang="ko-KR" altLang="en-US" sz="54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기대효과</a:t>
            </a:r>
            <a:endParaRPr lang="ko-KR" altLang="en-US" sz="54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41277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FFFF00"/>
                </a:solidFill>
                <a:latin typeface="+mn-ea"/>
              </a:rPr>
              <a:t>●</a:t>
            </a:r>
            <a:r>
              <a:rPr lang="ko-KR" altLang="en-US" sz="2400" b="1" spc="100" dirty="0" smtClean="0">
                <a:solidFill>
                  <a:srgbClr val="FFFF00"/>
                </a:solidFill>
                <a:latin typeface="+mn-ea"/>
              </a:rPr>
              <a:t>목적 </a:t>
            </a:r>
            <a:endParaRPr lang="en-US" altLang="ko-KR" sz="2400" b="1" spc="100" dirty="0">
              <a:solidFill>
                <a:srgbClr val="FFFF00"/>
              </a:solidFill>
              <a:latin typeface="+mn-ea"/>
            </a:endParaRPr>
          </a:p>
          <a:p>
            <a:pPr algn="ctr"/>
            <a:r>
              <a:rPr lang="ko-KR" altLang="en-US" sz="2400" b="1" spc="100" dirty="0" smtClean="0">
                <a:solidFill>
                  <a:schemeClr val="bg1"/>
                </a:solidFill>
                <a:latin typeface="+mn-ea"/>
              </a:rPr>
              <a:t>피해예방</a:t>
            </a:r>
            <a:r>
              <a:rPr lang="en-US" altLang="ko-KR" sz="2400" b="1" spc="10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spc="100" dirty="0" smtClean="0">
                <a:solidFill>
                  <a:schemeClr val="bg1"/>
                </a:solidFill>
                <a:latin typeface="+mn-ea"/>
              </a:rPr>
              <a:t>건전한 소비생활 유도</a:t>
            </a:r>
            <a:r>
              <a:rPr lang="en-US" altLang="ko-KR" sz="2400" b="1" spc="100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sz="2400" b="1" spc="100" dirty="0" smtClean="0">
                <a:solidFill>
                  <a:schemeClr val="bg1"/>
                </a:solidFill>
                <a:latin typeface="+mn-ea"/>
              </a:rPr>
              <a:t> 피해 대처방법 안내</a:t>
            </a:r>
            <a:endParaRPr lang="ko-KR" altLang="en-US" sz="2400" dirty="0" smtClean="0">
              <a:solidFill>
                <a:schemeClr val="bg1"/>
              </a:solidFill>
              <a:latin typeface="+mn-ea"/>
            </a:endParaRPr>
          </a:p>
          <a:p>
            <a:endParaRPr lang="ko-KR" altLang="en-US" sz="2400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7" name="AutoShape 2"/>
          <p:cNvSpPr>
            <a:spLocks noChangeArrowheads="1"/>
          </p:cNvSpPr>
          <p:nvPr/>
        </p:nvSpPr>
        <p:spPr bwMode="auto">
          <a:xfrm>
            <a:off x="5632574" y="4603036"/>
            <a:ext cx="2970213" cy="408623"/>
          </a:xfrm>
          <a:prstGeom prst="roundRect">
            <a:avLst>
              <a:gd name="adj" fmla="val 16667"/>
            </a:avLst>
          </a:prstGeom>
          <a:solidFill>
            <a:srgbClr val="002060">
              <a:alpha val="79999"/>
            </a:srgbClr>
          </a:solidFill>
          <a:ln w="9525" algn="ctr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521668" y="4455845"/>
            <a:ext cx="2970212" cy="408623"/>
          </a:xfrm>
          <a:prstGeom prst="roundRect">
            <a:avLst>
              <a:gd name="adj" fmla="val 16667"/>
            </a:avLst>
          </a:prstGeom>
          <a:solidFill>
            <a:srgbClr val="C00000">
              <a:alpha val="79999"/>
            </a:srgbClr>
          </a:solidFill>
          <a:ln w="9525" algn="ctr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Oval 8"/>
          <p:cNvSpPr>
            <a:spLocks noChangeArrowheads="1"/>
          </p:cNvSpPr>
          <p:nvPr/>
        </p:nvSpPr>
        <p:spPr bwMode="auto">
          <a:xfrm>
            <a:off x="3218881" y="2780928"/>
            <a:ext cx="2505247" cy="2512832"/>
          </a:xfrm>
          <a:prstGeom prst="ellipse">
            <a:avLst/>
          </a:prstGeom>
          <a:solidFill>
            <a:srgbClr val="FFCC00"/>
          </a:solidFill>
          <a:ln w="9525">
            <a:noFill/>
            <a:round/>
            <a:headEnd/>
            <a:tailEnd/>
          </a:ln>
          <a:effectLst>
            <a:outerShdw dist="71842" dir="2700000" algn="ctr" rotWithShape="0">
              <a:srgbClr val="FFFF00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ko-KR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Oval 9"/>
          <p:cNvSpPr>
            <a:spLocks noChangeArrowheads="1"/>
          </p:cNvSpPr>
          <p:nvPr/>
        </p:nvSpPr>
        <p:spPr bwMode="auto">
          <a:xfrm>
            <a:off x="3466705" y="3014110"/>
            <a:ext cx="2008187" cy="200818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882204" y="4437112"/>
            <a:ext cx="2441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ko-KR" altLang="en-US" sz="2400" b="1" dirty="0">
                <a:solidFill>
                  <a:schemeClr val="bg1"/>
                </a:solidFill>
                <a:latin typeface="+mn-ea"/>
              </a:rPr>
              <a:t>세대간 사회통합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558676" y="3142709"/>
            <a:ext cx="29931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1200" b="1" dirty="0" err="1" smtClean="0">
                <a:latin typeface="+mn-ea"/>
              </a:rPr>
              <a:t>실버</a:t>
            </a:r>
            <a:r>
              <a:rPr kumimoji="0" lang="ko-KR" altLang="en-US" sz="1200" b="1" dirty="0" smtClean="0">
                <a:latin typeface="+mn-ea"/>
              </a:rPr>
              <a:t> 세대에 대한 긍정적이며 </a:t>
            </a:r>
            <a:r>
              <a:rPr lang="en-US" altLang="ko-KR" sz="1200" b="1" dirty="0" smtClean="0">
                <a:latin typeface="+mn-ea"/>
              </a:rPr>
              <a:t> </a:t>
            </a:r>
            <a:r>
              <a:rPr kumimoji="0" lang="ko-KR" altLang="en-US" sz="1200" b="1" dirty="0" smtClean="0">
                <a:latin typeface="+mn-ea"/>
              </a:rPr>
              <a:t>진취적인 </a:t>
            </a:r>
            <a:endParaRPr kumimoji="0" lang="en-US" altLang="ko-KR" sz="12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200" b="1" dirty="0" smtClean="0">
                <a:latin typeface="+mn-ea"/>
              </a:rPr>
              <a:t>새로운 노년소비자상을  제시</a:t>
            </a:r>
            <a:r>
              <a:rPr kumimoji="0" lang="en-US" altLang="ko-KR" sz="1200" b="1" dirty="0" smtClean="0">
                <a:latin typeface="+mn-ea"/>
              </a:rPr>
              <a:t>.</a:t>
            </a:r>
            <a:endParaRPr kumimoji="0" lang="en-US" altLang="ko-KR" sz="1200" b="1" dirty="0">
              <a:latin typeface="+mn-ea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5580112" y="4581128"/>
            <a:ext cx="3168352" cy="4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5363" tIns="47681" rIns="95363" bIns="47681">
            <a:spAutoFit/>
          </a:bodyPr>
          <a:lstStyle/>
          <a:p>
            <a:pPr marL="457200" indent="-457200" defTabSz="954088">
              <a:spcBef>
                <a:spcPct val="50000"/>
              </a:spcBef>
            </a:pPr>
            <a:r>
              <a:rPr lang="ko-KR" altLang="en-US" sz="2400" b="1" dirty="0" err="1" smtClean="0">
                <a:solidFill>
                  <a:schemeClr val="bg1"/>
                </a:solidFill>
                <a:latin typeface="+mn-ea"/>
              </a:rPr>
              <a:t>실버상품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 종사자 교육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AutoShape 13"/>
          <p:cNvSpPr>
            <a:spLocks noChangeArrowheads="1"/>
          </p:cNvSpPr>
          <p:nvPr/>
        </p:nvSpPr>
        <p:spPr bwMode="auto">
          <a:xfrm>
            <a:off x="558106" y="2486427"/>
            <a:ext cx="2970212" cy="408623"/>
          </a:xfrm>
          <a:prstGeom prst="roundRect">
            <a:avLst>
              <a:gd name="adj" fmla="val 16667"/>
            </a:avLst>
          </a:prstGeom>
          <a:solidFill>
            <a:srgbClr val="FFC000">
              <a:alpha val="89803"/>
            </a:srgbClr>
          </a:solidFill>
          <a:ln w="9525" algn="ctr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536971" y="2463279"/>
            <a:ext cx="3098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ko-KR" altLang="en-US" sz="2400" b="1" dirty="0">
                <a:solidFill>
                  <a:schemeClr val="bg1"/>
                </a:solidFill>
                <a:latin typeface="+mn-ea"/>
              </a:rPr>
              <a:t>新 </a:t>
            </a:r>
            <a:r>
              <a:rPr kumimoji="0" lang="ko-KR" altLang="en-US" sz="2400" b="1" dirty="0" smtClean="0">
                <a:solidFill>
                  <a:schemeClr val="bg1"/>
                </a:solidFill>
                <a:latin typeface="+mn-ea"/>
              </a:rPr>
              <a:t>노년소비문화 </a:t>
            </a:r>
            <a:r>
              <a:rPr kumimoji="0" lang="ko-KR" altLang="en-US" sz="2400" b="1" dirty="0">
                <a:solidFill>
                  <a:schemeClr val="bg1"/>
                </a:solidFill>
                <a:latin typeface="+mn-ea"/>
              </a:rPr>
              <a:t>창조</a:t>
            </a:r>
          </a:p>
        </p:txBody>
      </p:sp>
      <p:sp>
        <p:nvSpPr>
          <p:cNvPr id="20" name="AutoShape 15"/>
          <p:cNvSpPr>
            <a:spLocks noChangeArrowheads="1"/>
          </p:cNvSpPr>
          <p:nvPr/>
        </p:nvSpPr>
        <p:spPr bwMode="auto">
          <a:xfrm>
            <a:off x="5560566" y="2486704"/>
            <a:ext cx="2970213" cy="408623"/>
          </a:xfrm>
          <a:prstGeom prst="roundRect">
            <a:avLst>
              <a:gd name="adj" fmla="val 16667"/>
            </a:avLst>
          </a:prstGeom>
          <a:solidFill>
            <a:schemeClr val="accent3">
              <a:lumMod val="75000"/>
              <a:alpha val="79999"/>
            </a:schemeClr>
          </a:solidFill>
          <a:ln w="9525" algn="ctr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5580112" y="2463279"/>
            <a:ext cx="30572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ko-KR" altLang="en-US" sz="2400" b="1" dirty="0" err="1">
                <a:solidFill>
                  <a:schemeClr val="bg1"/>
                </a:solidFill>
                <a:latin typeface="+mn-ea"/>
              </a:rPr>
              <a:t>고령화시대</a:t>
            </a:r>
            <a:r>
              <a:rPr kumimoji="0" lang="ko-KR" altLang="en-US" sz="2400" b="1" dirty="0">
                <a:solidFill>
                  <a:schemeClr val="bg1"/>
                </a:solidFill>
                <a:latin typeface="+mn-ea"/>
              </a:rPr>
              <a:t> </a:t>
            </a:r>
            <a:r>
              <a:rPr kumimoji="0" lang="ko-KR" altLang="en-US" sz="2400" b="1" dirty="0" smtClean="0">
                <a:solidFill>
                  <a:schemeClr val="bg1"/>
                </a:solidFill>
                <a:latin typeface="+mn-ea"/>
              </a:rPr>
              <a:t>소비교육</a:t>
            </a:r>
            <a:endParaRPr kumimoji="0"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6194482" y="3113790"/>
            <a:ext cx="16898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1200" b="1" dirty="0" smtClean="0">
                <a:latin typeface="+mn-ea"/>
              </a:rPr>
              <a:t>불법</a:t>
            </a:r>
            <a:r>
              <a:rPr kumimoji="0" lang="en-US" altLang="ko-KR" sz="1200" b="1" dirty="0" smtClean="0">
                <a:latin typeface="+mn-ea"/>
              </a:rPr>
              <a:t>, </a:t>
            </a:r>
            <a:r>
              <a:rPr kumimoji="0" lang="ko-KR" altLang="en-US" sz="1200" b="1" dirty="0" smtClean="0">
                <a:latin typeface="+mn-ea"/>
              </a:rPr>
              <a:t>부당판매에 대한</a:t>
            </a:r>
            <a:endParaRPr kumimoji="0" lang="en-US" altLang="ko-KR" sz="12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대처방법 및 요령 습득</a:t>
            </a:r>
            <a:endParaRPr kumimoji="0" lang="en-US" altLang="ko-KR" sz="1200" b="1" dirty="0">
              <a:latin typeface="+mn-ea"/>
            </a:endParaRP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467544" y="5013176"/>
            <a:ext cx="318228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sz="1200" b="1" dirty="0">
                <a:latin typeface="+mn-ea"/>
              </a:rPr>
              <a:t>  </a:t>
            </a:r>
            <a:r>
              <a:rPr kumimoji="0" lang="ko-KR" altLang="en-US" sz="1200" b="1" dirty="0" err="1">
                <a:latin typeface="+mn-ea"/>
              </a:rPr>
              <a:t>실버</a:t>
            </a:r>
            <a:r>
              <a:rPr kumimoji="0" lang="ko-KR" altLang="en-US" sz="1200" b="1" dirty="0">
                <a:latin typeface="+mn-ea"/>
              </a:rPr>
              <a:t> </a:t>
            </a:r>
            <a:r>
              <a:rPr kumimoji="0" lang="ko-KR" altLang="en-US" sz="1200" b="1" dirty="0" smtClean="0">
                <a:latin typeface="+mn-ea"/>
              </a:rPr>
              <a:t>세대</a:t>
            </a:r>
            <a:r>
              <a:rPr kumimoji="0" lang="en-US" altLang="ko-KR" sz="1200" b="1" dirty="0" smtClean="0">
                <a:latin typeface="+mn-ea"/>
              </a:rPr>
              <a:t>,  </a:t>
            </a:r>
            <a:r>
              <a:rPr kumimoji="0" lang="ko-KR" altLang="en-US" sz="1200" b="1" dirty="0" smtClean="0">
                <a:latin typeface="+mn-ea"/>
              </a:rPr>
              <a:t>그 삶의 </a:t>
            </a:r>
            <a:r>
              <a:rPr kumimoji="0" lang="ko-KR" altLang="en-US" sz="1200" b="1" dirty="0">
                <a:latin typeface="+mn-ea"/>
              </a:rPr>
              <a:t>지혜를 </a:t>
            </a:r>
          </a:p>
          <a:p>
            <a:pPr>
              <a:lnSpc>
                <a:spcPct val="150000"/>
              </a:lnSpc>
            </a:pPr>
            <a:r>
              <a:rPr kumimoji="0" lang="ko-KR" altLang="en-US" sz="1200" b="1" dirty="0">
                <a:latin typeface="+mn-ea"/>
              </a:rPr>
              <a:t>  </a:t>
            </a:r>
            <a:r>
              <a:rPr kumimoji="0" lang="ko-KR" altLang="en-US" sz="1200" b="1" dirty="0" smtClean="0">
                <a:latin typeface="+mn-ea"/>
              </a:rPr>
              <a:t>후대에게 </a:t>
            </a:r>
            <a:r>
              <a:rPr kumimoji="0" lang="ko-KR" altLang="en-US" sz="1200" b="1" dirty="0">
                <a:latin typeface="+mn-ea"/>
              </a:rPr>
              <a:t>전하고</a:t>
            </a:r>
            <a:r>
              <a:rPr kumimoji="0" lang="en-US" altLang="ko-KR" sz="1200" b="1" dirty="0">
                <a:latin typeface="+mn-ea"/>
              </a:rPr>
              <a:t>, </a:t>
            </a:r>
            <a:r>
              <a:rPr kumimoji="0" lang="en-US" altLang="ko-KR" sz="1200" b="1" dirty="0" smtClean="0">
                <a:latin typeface="+mn-ea"/>
              </a:rPr>
              <a:t> </a:t>
            </a:r>
            <a:r>
              <a:rPr kumimoji="0" lang="ko-KR" altLang="en-US" sz="1200" b="1" dirty="0" smtClean="0">
                <a:latin typeface="+mn-ea"/>
              </a:rPr>
              <a:t>세대간 격차를 해소하는 </a:t>
            </a:r>
            <a:endParaRPr kumimoji="0" lang="ko-KR" altLang="en-US" sz="12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200" b="1" dirty="0">
                <a:latin typeface="+mn-ea"/>
              </a:rPr>
              <a:t>  </a:t>
            </a:r>
            <a:r>
              <a:rPr kumimoji="0" lang="ko-KR" altLang="en-US" sz="1200" b="1" dirty="0" smtClean="0">
                <a:latin typeface="+mn-ea"/>
              </a:rPr>
              <a:t>통로 역할    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5754289" y="5169966"/>
            <a:ext cx="277815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1200" b="1" dirty="0" smtClean="0">
                <a:latin typeface="+mn-ea"/>
              </a:rPr>
              <a:t>노년층대상 종사자교육을 통하여  올바른 유통질서확립  및 원만한 </a:t>
            </a:r>
            <a:endParaRPr kumimoji="0" lang="en-US" altLang="ko-KR" sz="12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200" b="1" dirty="0" smtClean="0">
                <a:latin typeface="+mn-ea"/>
              </a:rPr>
              <a:t>소통의 장을 마련</a:t>
            </a:r>
            <a:r>
              <a:rPr kumimoji="0" lang="en-US" altLang="ko-KR" sz="1200" b="1" dirty="0" smtClean="0">
                <a:latin typeface="+mn-ea"/>
              </a:rPr>
              <a:t>,</a:t>
            </a:r>
            <a:r>
              <a:rPr kumimoji="0" lang="ko-KR" altLang="en-US" sz="1200" b="1" dirty="0" smtClean="0">
                <a:latin typeface="+mn-ea"/>
              </a:rPr>
              <a:t>  예방효과 기대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5" name="Picture 12" descr="T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8921" y="3429000"/>
            <a:ext cx="1726360" cy="142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3" descr="손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8921" y="3537492"/>
            <a:ext cx="1656184" cy="109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9" grpId="0" animBg="1"/>
      <p:bldP spid="28" grpId="0" animBg="1"/>
      <p:bldP spid="27" grpId="0" animBg="1"/>
      <p:bldP spid="6" grpId="0"/>
      <p:bldP spid="7" grpId="0" animBg="1"/>
      <p:bldP spid="8" grpId="0" animBg="1"/>
      <p:bldP spid="13" grpId="0" animBg="1"/>
      <p:bldP spid="14" grpId="0" animBg="1"/>
      <p:bldP spid="15" grpId="0"/>
      <p:bldP spid="16" grpId="0"/>
      <p:bldP spid="17" grpId="0"/>
      <p:bldP spid="18" grpId="0" animBg="1"/>
      <p:bldP spid="19" grpId="0"/>
      <p:bldP spid="20" grpId="0" animBg="1"/>
      <p:bldP spid="21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13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197205">
            <a:off x="294292" y="306248"/>
            <a:ext cx="6243462" cy="8562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54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건강한 </a:t>
            </a:r>
            <a:r>
              <a:rPr lang="en-US" altLang="ko-KR" sz="54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100</a:t>
            </a:r>
            <a:r>
              <a:rPr lang="ko-KR" altLang="en-US" sz="54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세 시대</a:t>
            </a:r>
            <a:endParaRPr lang="ko-KR" altLang="en-US" sz="54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628800"/>
            <a:ext cx="864096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신체적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정신적으로 취약한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어르신</a:t>
            </a:r>
            <a:r>
              <a:rPr lang="en-US" altLang="ko-KR" sz="2000" dirty="0" smtClean="0">
                <a:solidFill>
                  <a:srgbClr val="FFFF00"/>
                </a:solidFill>
                <a:latin typeface="+mn-ea"/>
              </a:rPr>
              <a:t>,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주부층들을 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대상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정상적인 판매보다는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방문판매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를 주로 이용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경로당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등 어르신들이 많이 모이는 장소를 이용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사은품이나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유창한 화술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로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구매 유도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건강에 관심이 많은 어르신들의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심리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를 이용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건강관련 상품을 주로 판매 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경로잔치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사은품 및 무료 추첨 상품 제공 등을 빙자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고가의 제품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판매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수입이 없는 어르신들을 대상으로 하기 때문에 그 피해가 가정 내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불화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로 확산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 최근에는 빈 사무실을 장기간 임대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(3~6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개월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하여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제품설명회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를 빙자한 물품 강매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‘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일단 구매한 물건은 어쩔 수 없다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’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는 어르신들의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체념심리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와 </a:t>
            </a:r>
            <a:r>
              <a:rPr lang="ko-KR" altLang="en-US" sz="2000" dirty="0" smtClean="0">
                <a:solidFill>
                  <a:srgbClr val="FFFF00"/>
                </a:solidFill>
                <a:latin typeface="+mn-ea"/>
              </a:rPr>
              <a:t>해약 절차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를 모르는 약점을 교묘히 이용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무조건 제품을 떠 맡기는 수법 구사</a:t>
            </a:r>
            <a:endParaRPr lang="en-US" altLang="ko-KR" sz="2000" dirty="0" smtClean="0">
              <a:solidFill>
                <a:schemeClr val="bg1"/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포인트가 5개인 별 7"/>
          <p:cNvSpPr/>
          <p:nvPr/>
        </p:nvSpPr>
        <p:spPr>
          <a:xfrm rot="925343">
            <a:off x="5729191" y="854490"/>
            <a:ext cx="767819" cy="683596"/>
          </a:xfrm>
          <a:prstGeom prst="star5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/>
          <p:cNvCxnSpPr/>
          <p:nvPr/>
        </p:nvCxnSpPr>
        <p:spPr>
          <a:xfrm flipH="1">
            <a:off x="4427984" y="1196752"/>
            <a:ext cx="1656184" cy="36004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 flipH="1">
            <a:off x="4355976" y="1124744"/>
            <a:ext cx="1656184" cy="28803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14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67544" y="404664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특별한 교육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116632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조금 더 </a:t>
            </a:r>
            <a:endParaRPr lang="ko-KR" altLang="en-US" sz="3200" dirty="0">
              <a:ln w="952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50527" y="1805617"/>
            <a:ext cx="2997937" cy="644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1300" dirty="0">
                <a:solidFill>
                  <a:srgbClr val="FFFF00"/>
                </a:solidFill>
              </a:rPr>
              <a:t>2</a:t>
            </a:r>
            <a:endParaRPr lang="ko-KR" altLang="en-US" sz="41300" dirty="0">
              <a:solidFill>
                <a:srgbClr val="FFFF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900608" y="4005064"/>
            <a:ext cx="69847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>
              <a:buAutoNum type="arabicPeriod"/>
            </a:pPr>
            <a:r>
              <a:rPr lang="en-US" altLang="ko-KR" sz="3200" dirty="0">
                <a:solidFill>
                  <a:schemeClr val="bg1"/>
                </a:solidFill>
              </a:rPr>
              <a:t> </a:t>
            </a:r>
            <a:r>
              <a:rPr lang="ko-KR" altLang="en-US" sz="3200" dirty="0" smtClean="0">
                <a:solidFill>
                  <a:schemeClr val="bg1"/>
                </a:solidFill>
              </a:rPr>
              <a:t>사기 수법</a:t>
            </a:r>
            <a:endParaRPr lang="en-US" altLang="ko-KR" sz="3200" dirty="0" smtClean="0">
              <a:solidFill>
                <a:schemeClr val="bg1"/>
              </a:solidFill>
            </a:endParaRPr>
          </a:p>
          <a:p>
            <a:pPr marL="342900" indent="-342900" algn="r">
              <a:buAutoNum type="arabicPeriod"/>
            </a:pPr>
            <a:r>
              <a:rPr lang="en-US" altLang="ko-KR" sz="3200" dirty="0" smtClean="0">
                <a:solidFill>
                  <a:schemeClr val="bg1"/>
                </a:solidFill>
              </a:rPr>
              <a:t> </a:t>
            </a:r>
            <a:r>
              <a:rPr lang="ko-KR" altLang="en-US" sz="3200" dirty="0" smtClean="0">
                <a:solidFill>
                  <a:schemeClr val="bg1"/>
                </a:solidFill>
              </a:rPr>
              <a:t>왜 노년층인가</a:t>
            </a:r>
            <a:r>
              <a:rPr lang="en-US" altLang="ko-KR" sz="3200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 algn="r">
              <a:buAutoNum type="arabicPeriod"/>
            </a:pPr>
            <a:r>
              <a:rPr lang="en-US" altLang="ko-KR" sz="3200" dirty="0">
                <a:solidFill>
                  <a:schemeClr val="bg1"/>
                </a:solidFill>
              </a:rPr>
              <a:t> </a:t>
            </a:r>
            <a:r>
              <a:rPr lang="ko-KR" altLang="en-US" sz="3200" dirty="0" smtClean="0">
                <a:solidFill>
                  <a:schemeClr val="bg1"/>
                </a:solidFill>
              </a:rPr>
              <a:t>사기피해 예방법</a:t>
            </a:r>
            <a:endParaRPr lang="en-US" altLang="ko-KR" sz="3200" dirty="0" smtClean="0">
              <a:solidFill>
                <a:schemeClr val="bg1"/>
              </a:solidFill>
            </a:endParaRPr>
          </a:p>
          <a:p>
            <a:pPr marL="342900" indent="-342900" algn="r">
              <a:buAutoNum type="arabicPeriod"/>
            </a:pPr>
            <a:r>
              <a:rPr lang="en-US" altLang="ko-KR" sz="3200" dirty="0" smtClean="0">
                <a:solidFill>
                  <a:schemeClr val="bg1"/>
                </a:solidFill>
              </a:rPr>
              <a:t> </a:t>
            </a:r>
            <a:r>
              <a:rPr lang="ko-KR" altLang="en-US" sz="3200" dirty="0" smtClean="0">
                <a:solidFill>
                  <a:schemeClr val="bg1"/>
                </a:solidFill>
              </a:rPr>
              <a:t>시민감시단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15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7966" y="459051"/>
            <a:ext cx="4803495" cy="8541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사기 수법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1484784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홍보관 </a:t>
            </a:r>
            <a:r>
              <a:rPr lang="en-US" altLang="ko-KR" sz="2800" b="1" dirty="0" smtClean="0">
                <a:solidFill>
                  <a:srgbClr val="FFFF00"/>
                </a:solidFill>
                <a:latin typeface="+mn-ea"/>
              </a:rPr>
              <a:t>| </a:t>
            </a:r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떳다방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</a:t>
            </a:r>
            <a:r>
              <a:rPr lang="en-US" altLang="ko-KR" sz="2800" b="1" dirty="0" smtClean="0">
                <a:solidFill>
                  <a:srgbClr val="FFFF00"/>
                </a:solidFill>
                <a:latin typeface="+mn-ea"/>
              </a:rPr>
              <a:t>| </a:t>
            </a:r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체험방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사기</a:t>
            </a:r>
            <a:endParaRPr lang="ko-KR" altLang="en-US" sz="2800" b="1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956" y="2857496"/>
            <a:ext cx="3199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건강식품 과대광고 판매 수법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956" y="2000240"/>
            <a:ext cx="7992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공짜 상품을 미끼로 유인하고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제품을 사지 않으면 상품을 주지 않거나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중도 탈락을 시키는 수법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956" y="3571876"/>
            <a:ext cx="5753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팀을 나누어 경쟁심을 유발시켜 제품을 강매하는 수법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956" y="4149080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춤과 노래로 흥을 돋우어 친밀감을 조성하고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젊은 영업사원들이 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“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어머니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”, ”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누님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” , “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이모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”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등 온갖 재롱을 떨어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정을 이용해 제품을 판매하는 수법 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956" y="5229200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제품의 포장을 제거하거나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녹용 같은 경우 미리 짤라 놓은 제품을 빌미로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환불을 거부하는 수법</a:t>
            </a:r>
            <a:endParaRPr lang="en-US" altLang="ko-KR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칠각형 11"/>
          <p:cNvSpPr/>
          <p:nvPr/>
        </p:nvSpPr>
        <p:spPr>
          <a:xfrm>
            <a:off x="357158" y="2071678"/>
            <a:ext cx="500066" cy="500066"/>
          </a:xfrm>
          <a:prstGeom prst="heptagon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칠각형 12"/>
          <p:cNvSpPr/>
          <p:nvPr/>
        </p:nvSpPr>
        <p:spPr>
          <a:xfrm>
            <a:off x="357158" y="2786058"/>
            <a:ext cx="500066" cy="500066"/>
          </a:xfrm>
          <a:prstGeom prst="heptagon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4" name="칠각형 13"/>
          <p:cNvSpPr/>
          <p:nvPr/>
        </p:nvSpPr>
        <p:spPr>
          <a:xfrm>
            <a:off x="357158" y="3500438"/>
            <a:ext cx="500066" cy="500066"/>
          </a:xfrm>
          <a:prstGeom prst="heptagon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5" name="칠각형 14"/>
          <p:cNvSpPr/>
          <p:nvPr/>
        </p:nvSpPr>
        <p:spPr>
          <a:xfrm>
            <a:off x="357158" y="4286256"/>
            <a:ext cx="500066" cy="500066"/>
          </a:xfrm>
          <a:prstGeom prst="heptagon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칠각형 15"/>
          <p:cNvSpPr/>
          <p:nvPr/>
        </p:nvSpPr>
        <p:spPr>
          <a:xfrm>
            <a:off x="357158" y="5157192"/>
            <a:ext cx="500066" cy="500066"/>
          </a:xfrm>
          <a:prstGeom prst="heptagon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5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16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7966" y="459051"/>
            <a:ext cx="4803495" cy="8541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사기 수법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2" name="칠각형 11"/>
          <p:cNvSpPr/>
          <p:nvPr/>
        </p:nvSpPr>
        <p:spPr>
          <a:xfrm>
            <a:off x="357158" y="2071678"/>
            <a:ext cx="500066" cy="500066"/>
          </a:xfrm>
          <a:prstGeom prst="heptagon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칠각형 12"/>
          <p:cNvSpPr/>
          <p:nvPr/>
        </p:nvSpPr>
        <p:spPr>
          <a:xfrm>
            <a:off x="357158" y="3144958"/>
            <a:ext cx="500066" cy="500066"/>
          </a:xfrm>
          <a:prstGeom prst="heptagon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4" name="칠각형 13"/>
          <p:cNvSpPr/>
          <p:nvPr/>
        </p:nvSpPr>
        <p:spPr>
          <a:xfrm>
            <a:off x="357158" y="4081062"/>
            <a:ext cx="500066" cy="500066"/>
          </a:xfrm>
          <a:prstGeom prst="heptagon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5" name="칠각형 14"/>
          <p:cNvSpPr/>
          <p:nvPr/>
        </p:nvSpPr>
        <p:spPr>
          <a:xfrm>
            <a:off x="357158" y="4729134"/>
            <a:ext cx="500066" cy="500066"/>
          </a:xfrm>
          <a:prstGeom prst="heptagon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칠각형 15"/>
          <p:cNvSpPr/>
          <p:nvPr/>
        </p:nvSpPr>
        <p:spPr>
          <a:xfrm>
            <a:off x="357158" y="5377206"/>
            <a:ext cx="500066" cy="500066"/>
          </a:xfrm>
          <a:prstGeom prst="heptagon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5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5786" y="1547500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 smtClean="0">
                <a:solidFill>
                  <a:srgbClr val="FFFF00"/>
                </a:solidFill>
                <a:latin typeface="+mn-ea"/>
              </a:rPr>
              <a:t>효도관광빙자 사기 </a:t>
            </a:r>
            <a:r>
              <a:rPr lang="en-US" altLang="ko-KR" b="1" dirty="0" smtClean="0">
                <a:solidFill>
                  <a:srgbClr val="FFFF00"/>
                </a:solidFill>
                <a:latin typeface="+mn-ea"/>
              </a:rPr>
              <a:t>| </a:t>
            </a:r>
            <a:r>
              <a:rPr lang="ko-KR" altLang="en-US" b="1" dirty="0" smtClean="0">
                <a:solidFill>
                  <a:srgbClr val="FFFF00"/>
                </a:solidFill>
                <a:latin typeface="+mn-ea"/>
              </a:rPr>
              <a:t>연예인 초청공연</a:t>
            </a:r>
            <a:r>
              <a:rPr lang="en-US" altLang="ko-KR" b="1" dirty="0" smtClean="0">
                <a:solidFill>
                  <a:srgbClr val="FFFF00"/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rgbClr val="FFFF00"/>
                </a:solidFill>
                <a:latin typeface="+mn-ea"/>
              </a:rPr>
              <a:t>안마 등 제공 후 저질식품 고가판매</a:t>
            </a:r>
            <a:endParaRPr lang="ko-KR" altLang="en-US" b="1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5364" y="1988840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저가로 관광버스를 제공하여 효도관광을 빙자하여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특정회사를 모방한 홍보관 </a:t>
            </a:r>
            <a:r>
              <a:rPr lang="ko-KR" altLang="en-US" dirty="0" err="1" smtClean="0">
                <a:solidFill>
                  <a:schemeClr val="bg1"/>
                </a:solidFill>
                <a:latin typeface="+mn-ea"/>
              </a:rPr>
              <a:t>으로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 유인하여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식품 등을 만병통치약으로 선전하고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저가의 제품을 판매하는 수법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55364" y="3094366"/>
            <a:ext cx="79371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연예인을 초청하여 공연을 하면서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각종 무료 상품을 나눠주고 추첨방식으로 각종 건강식품과 생활용품을 무료로 준 뒤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노인병치료에 특효가 있다며 판매하는 수법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5364" y="4199892"/>
            <a:ext cx="777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전화로 무료 여행권이 당첨 되었다고  한 후 카드로 대금을 청구하는 수법</a:t>
            </a:r>
            <a:endParaRPr lang="en-US" altLang="ko-KR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55364" y="4751420"/>
            <a:ext cx="7912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독거노인을 대상으로 임대아파트가 나왔다며 서류 </a:t>
            </a:r>
            <a:r>
              <a:rPr lang="ko-KR" altLang="en-US" dirty="0" err="1" smtClean="0">
                <a:solidFill>
                  <a:schemeClr val="bg1"/>
                </a:solidFill>
                <a:latin typeface="+mn-ea"/>
              </a:rPr>
              <a:t>접수비를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 갈취하는 수법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55364" y="5302949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공무원을 사칭하여 기초 </a:t>
            </a:r>
            <a:r>
              <a:rPr lang="ko-KR" altLang="en-US" dirty="0" err="1" smtClean="0">
                <a:solidFill>
                  <a:schemeClr val="bg1"/>
                </a:solidFill>
                <a:latin typeface="+mn-ea"/>
              </a:rPr>
              <a:t>수급자로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 선정하여 생계비를 지원하겠다고 유혹해서 개인정보를 빼내는 수법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17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7966" y="459051"/>
            <a:ext cx="4803495" cy="8541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사기 수법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1520" y="1484784"/>
            <a:ext cx="8640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보이스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</a:t>
            </a:r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피싱사기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수법</a:t>
            </a:r>
            <a:endParaRPr lang="en-US" altLang="ko-KR" sz="2800" b="1" dirty="0" smtClean="0">
              <a:solidFill>
                <a:srgbClr val="FFFF00"/>
              </a:solidFill>
              <a:latin typeface="+mn-ea"/>
            </a:endParaRPr>
          </a:p>
          <a:p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계좌비밀번호가 도용되었다고 속여 개인정보를 빼내는 수법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  <a:p>
            <a:pPr>
              <a:buFontTx/>
              <a:buChar char="-"/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자식이 교통사고나 납치가 되었다고 속여 돈을 요구하는 수법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  <a:p>
            <a:pPr>
              <a:buFontTx/>
              <a:buChar char="-"/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자격증 취득 후 취업보장을 한다면 교재 등을 판매하는 수법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  <a:p>
            <a:pPr>
              <a:buFontTx/>
              <a:buChar char="-"/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각종 사은품을 미끼로 개인정보 유출 후 불법유통시기는 수법 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51520" y="3207459"/>
            <a:ext cx="864096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스미싱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사기 수법</a:t>
            </a:r>
            <a:r>
              <a:rPr lang="en-US" altLang="ko-KR" sz="2800" b="1" dirty="0" smtClean="0">
                <a:solidFill>
                  <a:srgbClr val="FFFF00"/>
                </a:solidFill>
                <a:latin typeface="+mn-ea"/>
              </a:rPr>
              <a:t>(SMS + Phishing)</a:t>
            </a:r>
          </a:p>
          <a:p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문자메시지로 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무료쿠폰제공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][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돌잔치초대장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][</a:t>
            </a: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모바일청첩장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]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등을 내용으로 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문자메시지내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 인터넷 주소를 클릭하면 악성코드가 </a:t>
            </a: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스마트폰에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 설치되어 피해자가 모르는 사이에 소액결제 또는 개인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금융정보를 탈취하는 수법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51520" y="4653136"/>
            <a:ext cx="864096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파밍사기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수법</a:t>
            </a:r>
            <a:endParaRPr lang="en-US" altLang="ko-KR" sz="2800" b="1" dirty="0" smtClean="0">
              <a:solidFill>
                <a:srgbClr val="FFFF00"/>
              </a:solidFill>
              <a:latin typeface="+mn-ea"/>
            </a:endParaRPr>
          </a:p>
          <a:p>
            <a:pPr>
              <a:buFontTx/>
              <a:buChar char="-"/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악성코드에 감염된 사용자 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PC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를 조작하여 금융정보를 빼냄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  <a:p>
            <a:pPr>
              <a:buFontTx/>
              <a:buChar char="-"/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은행을 사칭한 가짜 사이트로 유도하여 금융정보를 탈취하고 범행계좌로 이체시기는 수법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18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241463">
            <a:off x="294596" y="402927"/>
            <a:ext cx="5448164" cy="9459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2.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왜 노년층</a:t>
            </a:r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?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3362265" y="1911804"/>
            <a:ext cx="5530215" cy="1095310"/>
          </a:xfrm>
          <a:custGeom>
            <a:avLst/>
            <a:gdLst>
              <a:gd name="connsiteX0" fmla="*/ 182555 w 1095309"/>
              <a:gd name="connsiteY0" fmla="*/ 0 h 5530214"/>
              <a:gd name="connsiteX1" fmla="*/ 912754 w 1095309"/>
              <a:gd name="connsiteY1" fmla="*/ 0 h 5530214"/>
              <a:gd name="connsiteX2" fmla="*/ 1041840 w 1095309"/>
              <a:gd name="connsiteY2" fmla="*/ 53469 h 5530214"/>
              <a:gd name="connsiteX3" fmla="*/ 1095309 w 1095309"/>
              <a:gd name="connsiteY3" fmla="*/ 182555 h 5530214"/>
              <a:gd name="connsiteX4" fmla="*/ 1095309 w 1095309"/>
              <a:gd name="connsiteY4" fmla="*/ 5530214 h 5530214"/>
              <a:gd name="connsiteX5" fmla="*/ 1095309 w 1095309"/>
              <a:gd name="connsiteY5" fmla="*/ 5530214 h 5530214"/>
              <a:gd name="connsiteX6" fmla="*/ 1095309 w 1095309"/>
              <a:gd name="connsiteY6" fmla="*/ 5530214 h 5530214"/>
              <a:gd name="connsiteX7" fmla="*/ 0 w 1095309"/>
              <a:gd name="connsiteY7" fmla="*/ 5530214 h 5530214"/>
              <a:gd name="connsiteX8" fmla="*/ 0 w 1095309"/>
              <a:gd name="connsiteY8" fmla="*/ 5530214 h 5530214"/>
              <a:gd name="connsiteX9" fmla="*/ 0 w 1095309"/>
              <a:gd name="connsiteY9" fmla="*/ 5530214 h 5530214"/>
              <a:gd name="connsiteX10" fmla="*/ 0 w 1095309"/>
              <a:gd name="connsiteY10" fmla="*/ 182555 h 5530214"/>
              <a:gd name="connsiteX11" fmla="*/ 53469 w 1095309"/>
              <a:gd name="connsiteY11" fmla="*/ 53469 h 5530214"/>
              <a:gd name="connsiteX12" fmla="*/ 182555 w 1095309"/>
              <a:gd name="connsiteY12" fmla="*/ 0 h 5530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95309" h="5530214">
                <a:moveTo>
                  <a:pt x="1095309" y="921722"/>
                </a:moveTo>
                <a:lnTo>
                  <a:pt x="1095309" y="4608492"/>
                </a:lnTo>
                <a:cubicBezTo>
                  <a:pt x="1095309" y="4852949"/>
                  <a:pt x="1091499" y="5087389"/>
                  <a:pt x="1084719" y="5260247"/>
                </a:cubicBezTo>
                <a:cubicBezTo>
                  <a:pt x="1077938" y="5433104"/>
                  <a:pt x="1068742" y="5530211"/>
                  <a:pt x="1059152" y="5530211"/>
                </a:cubicBezTo>
                <a:lnTo>
                  <a:pt x="0" y="5530211"/>
                </a:lnTo>
                <a:lnTo>
                  <a:pt x="0" y="5530211"/>
                </a:lnTo>
                <a:lnTo>
                  <a:pt x="0" y="5530211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1059152" y="3"/>
                </a:lnTo>
                <a:cubicBezTo>
                  <a:pt x="1068742" y="3"/>
                  <a:pt x="1077938" y="97115"/>
                  <a:pt x="1084719" y="269967"/>
                </a:cubicBezTo>
                <a:cubicBezTo>
                  <a:pt x="1091500" y="442825"/>
                  <a:pt x="1095309" y="677265"/>
                  <a:pt x="1095309" y="921722"/>
                </a:cubicBezTo>
                <a:close/>
              </a:path>
            </a:pathLst>
          </a:custGeom>
        </p:spPr>
        <p:style>
          <a:ln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1" tIns="95379" rIns="137289" bIns="95380" numCol="1" spcCol="1270" anchor="ctr" anchorCtr="0">
            <a:noAutofit/>
          </a:bodyPr>
          <a:lstStyle/>
          <a:p>
            <a:pPr marL="228600" lvl="1" indent="-228600" algn="l" defTabSz="97790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200" kern="1200" dirty="0" smtClean="0"/>
              <a:t>가족의 부재</a:t>
            </a:r>
            <a:r>
              <a:rPr lang="en-US" altLang="ko-KR" sz="2200" kern="1200" dirty="0" smtClean="0"/>
              <a:t>, </a:t>
            </a:r>
            <a:r>
              <a:rPr lang="ko-KR" altLang="en-US" sz="2200" kern="1200" dirty="0" smtClean="0"/>
              <a:t>무료한 일상</a:t>
            </a:r>
            <a:r>
              <a:rPr lang="en-US" altLang="ko-KR" sz="2200" kern="1200" dirty="0" smtClean="0"/>
              <a:t>, </a:t>
            </a:r>
            <a:r>
              <a:rPr lang="ko-KR" altLang="en-US" sz="2200" kern="1200" dirty="0" err="1" smtClean="0"/>
              <a:t>경제정</a:t>
            </a:r>
            <a:r>
              <a:rPr lang="ko-KR" altLang="en-US" sz="2200" kern="1200" dirty="0" smtClean="0"/>
              <a:t> 불안</a:t>
            </a:r>
            <a:r>
              <a:rPr lang="en-US" altLang="ko-KR" sz="2200" kern="1200" dirty="0" smtClean="0"/>
              <a:t>, </a:t>
            </a:r>
            <a:r>
              <a:rPr lang="ko-KR" altLang="en-US" sz="2200" kern="1200" dirty="0" smtClean="0"/>
              <a:t>고독</a:t>
            </a:r>
            <a:r>
              <a:rPr lang="en-US" altLang="ko-KR" sz="2200" kern="1200" dirty="0" smtClean="0"/>
              <a:t>, </a:t>
            </a:r>
            <a:r>
              <a:rPr lang="ko-KR" altLang="en-US" sz="2200" kern="1200" dirty="0" smtClean="0"/>
              <a:t>일자리 희망</a:t>
            </a:r>
            <a:endParaRPr lang="ko-KR" altLang="en-US" sz="2200" kern="1200" dirty="0"/>
          </a:p>
        </p:txBody>
      </p:sp>
      <p:sp>
        <p:nvSpPr>
          <p:cNvPr id="18" name="자유형 17"/>
          <p:cNvSpPr/>
          <p:nvPr/>
        </p:nvSpPr>
        <p:spPr>
          <a:xfrm>
            <a:off x="251520" y="1774890"/>
            <a:ext cx="3110745" cy="1369136"/>
          </a:xfrm>
          <a:custGeom>
            <a:avLst/>
            <a:gdLst>
              <a:gd name="connsiteX0" fmla="*/ 0 w 3110745"/>
              <a:gd name="connsiteY0" fmla="*/ 228194 h 1369136"/>
              <a:gd name="connsiteX1" fmla="*/ 66837 w 3110745"/>
              <a:gd name="connsiteY1" fmla="*/ 66837 h 1369136"/>
              <a:gd name="connsiteX2" fmla="*/ 228195 w 3110745"/>
              <a:gd name="connsiteY2" fmla="*/ 1 h 1369136"/>
              <a:gd name="connsiteX3" fmla="*/ 2882551 w 3110745"/>
              <a:gd name="connsiteY3" fmla="*/ 0 h 1369136"/>
              <a:gd name="connsiteX4" fmla="*/ 3043908 w 3110745"/>
              <a:gd name="connsiteY4" fmla="*/ 66837 h 1369136"/>
              <a:gd name="connsiteX5" fmla="*/ 3110744 w 3110745"/>
              <a:gd name="connsiteY5" fmla="*/ 228195 h 1369136"/>
              <a:gd name="connsiteX6" fmla="*/ 3110745 w 3110745"/>
              <a:gd name="connsiteY6" fmla="*/ 1140942 h 1369136"/>
              <a:gd name="connsiteX7" fmla="*/ 3043908 w 3110745"/>
              <a:gd name="connsiteY7" fmla="*/ 1302300 h 1369136"/>
              <a:gd name="connsiteX8" fmla="*/ 2882550 w 3110745"/>
              <a:gd name="connsiteY8" fmla="*/ 1369136 h 1369136"/>
              <a:gd name="connsiteX9" fmla="*/ 228194 w 3110745"/>
              <a:gd name="connsiteY9" fmla="*/ 1369136 h 1369136"/>
              <a:gd name="connsiteX10" fmla="*/ 66836 w 3110745"/>
              <a:gd name="connsiteY10" fmla="*/ 1302299 h 1369136"/>
              <a:gd name="connsiteX11" fmla="*/ 0 w 3110745"/>
              <a:gd name="connsiteY11" fmla="*/ 1140941 h 1369136"/>
              <a:gd name="connsiteX12" fmla="*/ 0 w 3110745"/>
              <a:gd name="connsiteY12" fmla="*/ 228194 h 1369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10745" h="1369136">
                <a:moveTo>
                  <a:pt x="0" y="228194"/>
                </a:moveTo>
                <a:cubicBezTo>
                  <a:pt x="0" y="167673"/>
                  <a:pt x="24042" y="109631"/>
                  <a:pt x="66837" y="66837"/>
                </a:cubicBezTo>
                <a:cubicBezTo>
                  <a:pt x="109632" y="24042"/>
                  <a:pt x="167674" y="1"/>
                  <a:pt x="228195" y="1"/>
                </a:cubicBezTo>
                <a:lnTo>
                  <a:pt x="2882551" y="0"/>
                </a:lnTo>
                <a:cubicBezTo>
                  <a:pt x="2943072" y="0"/>
                  <a:pt x="3001114" y="24042"/>
                  <a:pt x="3043908" y="66837"/>
                </a:cubicBezTo>
                <a:cubicBezTo>
                  <a:pt x="3086703" y="109632"/>
                  <a:pt x="3110744" y="167674"/>
                  <a:pt x="3110744" y="228195"/>
                </a:cubicBezTo>
                <a:cubicBezTo>
                  <a:pt x="3110744" y="532444"/>
                  <a:pt x="3110745" y="836693"/>
                  <a:pt x="3110745" y="1140942"/>
                </a:cubicBezTo>
                <a:cubicBezTo>
                  <a:pt x="3110745" y="1201463"/>
                  <a:pt x="3086703" y="1259505"/>
                  <a:pt x="3043908" y="1302300"/>
                </a:cubicBezTo>
                <a:cubicBezTo>
                  <a:pt x="3001113" y="1345095"/>
                  <a:pt x="2943071" y="1369136"/>
                  <a:pt x="2882550" y="1369136"/>
                </a:cubicBezTo>
                <a:lnTo>
                  <a:pt x="228194" y="1369136"/>
                </a:lnTo>
                <a:cubicBezTo>
                  <a:pt x="167673" y="1369136"/>
                  <a:pt x="109631" y="1345094"/>
                  <a:pt x="66836" y="1302299"/>
                </a:cubicBezTo>
                <a:cubicBezTo>
                  <a:pt x="24041" y="1259504"/>
                  <a:pt x="0" y="1201462"/>
                  <a:pt x="0" y="1140941"/>
                </a:cubicBezTo>
                <a:lnTo>
                  <a:pt x="0" y="22819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9236" tIns="143036" rIns="219236" bIns="143036" numCol="1" spcCol="1270" anchor="ctr" anchorCtr="0">
            <a:noAutofit/>
          </a:bodyPr>
          <a:lstStyle/>
          <a:p>
            <a:pPr lvl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4000" b="1" kern="1200" dirty="0" smtClean="0">
                <a:solidFill>
                  <a:schemeClr val="bg1"/>
                </a:solidFill>
              </a:rPr>
              <a:t>환경적 요인</a:t>
            </a:r>
            <a:endParaRPr lang="ko-KR" altLang="en-US" sz="4000" b="1" kern="1200" dirty="0">
              <a:solidFill>
                <a:schemeClr val="bg1"/>
              </a:solidFill>
            </a:endParaRPr>
          </a:p>
        </p:txBody>
      </p:sp>
      <p:sp>
        <p:nvSpPr>
          <p:cNvPr id="19" name="자유형 18"/>
          <p:cNvSpPr/>
          <p:nvPr/>
        </p:nvSpPr>
        <p:spPr>
          <a:xfrm>
            <a:off x="3362265" y="3349397"/>
            <a:ext cx="5530215" cy="1095310"/>
          </a:xfrm>
          <a:custGeom>
            <a:avLst/>
            <a:gdLst>
              <a:gd name="connsiteX0" fmla="*/ 182555 w 1095309"/>
              <a:gd name="connsiteY0" fmla="*/ 0 h 5530214"/>
              <a:gd name="connsiteX1" fmla="*/ 912754 w 1095309"/>
              <a:gd name="connsiteY1" fmla="*/ 0 h 5530214"/>
              <a:gd name="connsiteX2" fmla="*/ 1041840 w 1095309"/>
              <a:gd name="connsiteY2" fmla="*/ 53469 h 5530214"/>
              <a:gd name="connsiteX3" fmla="*/ 1095309 w 1095309"/>
              <a:gd name="connsiteY3" fmla="*/ 182555 h 5530214"/>
              <a:gd name="connsiteX4" fmla="*/ 1095309 w 1095309"/>
              <a:gd name="connsiteY4" fmla="*/ 5530214 h 5530214"/>
              <a:gd name="connsiteX5" fmla="*/ 1095309 w 1095309"/>
              <a:gd name="connsiteY5" fmla="*/ 5530214 h 5530214"/>
              <a:gd name="connsiteX6" fmla="*/ 1095309 w 1095309"/>
              <a:gd name="connsiteY6" fmla="*/ 5530214 h 5530214"/>
              <a:gd name="connsiteX7" fmla="*/ 0 w 1095309"/>
              <a:gd name="connsiteY7" fmla="*/ 5530214 h 5530214"/>
              <a:gd name="connsiteX8" fmla="*/ 0 w 1095309"/>
              <a:gd name="connsiteY8" fmla="*/ 5530214 h 5530214"/>
              <a:gd name="connsiteX9" fmla="*/ 0 w 1095309"/>
              <a:gd name="connsiteY9" fmla="*/ 5530214 h 5530214"/>
              <a:gd name="connsiteX10" fmla="*/ 0 w 1095309"/>
              <a:gd name="connsiteY10" fmla="*/ 182555 h 5530214"/>
              <a:gd name="connsiteX11" fmla="*/ 53469 w 1095309"/>
              <a:gd name="connsiteY11" fmla="*/ 53469 h 5530214"/>
              <a:gd name="connsiteX12" fmla="*/ 182555 w 1095309"/>
              <a:gd name="connsiteY12" fmla="*/ 0 h 5530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95309" h="5530214">
                <a:moveTo>
                  <a:pt x="1095309" y="921722"/>
                </a:moveTo>
                <a:lnTo>
                  <a:pt x="1095309" y="4608492"/>
                </a:lnTo>
                <a:cubicBezTo>
                  <a:pt x="1095309" y="4852949"/>
                  <a:pt x="1091499" y="5087389"/>
                  <a:pt x="1084719" y="5260247"/>
                </a:cubicBezTo>
                <a:cubicBezTo>
                  <a:pt x="1077938" y="5433104"/>
                  <a:pt x="1068742" y="5530211"/>
                  <a:pt x="1059152" y="5530211"/>
                </a:cubicBezTo>
                <a:lnTo>
                  <a:pt x="0" y="5530211"/>
                </a:lnTo>
                <a:lnTo>
                  <a:pt x="0" y="5530211"/>
                </a:lnTo>
                <a:lnTo>
                  <a:pt x="0" y="5530211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1059152" y="3"/>
                </a:lnTo>
                <a:cubicBezTo>
                  <a:pt x="1068742" y="3"/>
                  <a:pt x="1077938" y="97115"/>
                  <a:pt x="1084719" y="269967"/>
                </a:cubicBezTo>
                <a:cubicBezTo>
                  <a:pt x="1091500" y="442825"/>
                  <a:pt x="1095309" y="677265"/>
                  <a:pt x="1095309" y="921722"/>
                </a:cubicBezTo>
                <a:close/>
              </a:path>
            </a:pathLst>
          </a:custGeom>
        </p:spPr>
        <p:style>
          <a:lnRef idx="2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1" tIns="95379" rIns="137289" bIns="95380" numCol="1" spcCol="1270" anchor="ctr" anchorCtr="0">
            <a:noAutofit/>
          </a:bodyPr>
          <a:lstStyle/>
          <a:p>
            <a:pPr marL="228600" lvl="1" indent="-228600" algn="l" defTabSz="97790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200" kern="1200" dirty="0" smtClean="0"/>
              <a:t>건강에 대한 불안</a:t>
            </a:r>
            <a:endParaRPr lang="ko-KR" altLang="en-US" sz="2200" kern="1200" dirty="0"/>
          </a:p>
          <a:p>
            <a:pPr marL="228600" lvl="1" indent="-228600" algn="l" defTabSz="97790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200" kern="1200" dirty="0" smtClean="0"/>
              <a:t>외로움에 지친 일상</a:t>
            </a:r>
            <a:endParaRPr lang="ko-KR" altLang="en-US" sz="2200" kern="1200" dirty="0"/>
          </a:p>
        </p:txBody>
      </p:sp>
      <p:sp>
        <p:nvSpPr>
          <p:cNvPr id="20" name="자유형 19"/>
          <p:cNvSpPr/>
          <p:nvPr/>
        </p:nvSpPr>
        <p:spPr>
          <a:xfrm>
            <a:off x="251520" y="3212483"/>
            <a:ext cx="3110745" cy="1369136"/>
          </a:xfrm>
          <a:custGeom>
            <a:avLst/>
            <a:gdLst>
              <a:gd name="connsiteX0" fmla="*/ 0 w 3110745"/>
              <a:gd name="connsiteY0" fmla="*/ 228194 h 1369136"/>
              <a:gd name="connsiteX1" fmla="*/ 66837 w 3110745"/>
              <a:gd name="connsiteY1" fmla="*/ 66837 h 1369136"/>
              <a:gd name="connsiteX2" fmla="*/ 228195 w 3110745"/>
              <a:gd name="connsiteY2" fmla="*/ 1 h 1369136"/>
              <a:gd name="connsiteX3" fmla="*/ 2882551 w 3110745"/>
              <a:gd name="connsiteY3" fmla="*/ 0 h 1369136"/>
              <a:gd name="connsiteX4" fmla="*/ 3043908 w 3110745"/>
              <a:gd name="connsiteY4" fmla="*/ 66837 h 1369136"/>
              <a:gd name="connsiteX5" fmla="*/ 3110744 w 3110745"/>
              <a:gd name="connsiteY5" fmla="*/ 228195 h 1369136"/>
              <a:gd name="connsiteX6" fmla="*/ 3110745 w 3110745"/>
              <a:gd name="connsiteY6" fmla="*/ 1140942 h 1369136"/>
              <a:gd name="connsiteX7" fmla="*/ 3043908 w 3110745"/>
              <a:gd name="connsiteY7" fmla="*/ 1302300 h 1369136"/>
              <a:gd name="connsiteX8" fmla="*/ 2882550 w 3110745"/>
              <a:gd name="connsiteY8" fmla="*/ 1369136 h 1369136"/>
              <a:gd name="connsiteX9" fmla="*/ 228194 w 3110745"/>
              <a:gd name="connsiteY9" fmla="*/ 1369136 h 1369136"/>
              <a:gd name="connsiteX10" fmla="*/ 66836 w 3110745"/>
              <a:gd name="connsiteY10" fmla="*/ 1302299 h 1369136"/>
              <a:gd name="connsiteX11" fmla="*/ 0 w 3110745"/>
              <a:gd name="connsiteY11" fmla="*/ 1140941 h 1369136"/>
              <a:gd name="connsiteX12" fmla="*/ 0 w 3110745"/>
              <a:gd name="connsiteY12" fmla="*/ 228194 h 1369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10745" h="1369136">
                <a:moveTo>
                  <a:pt x="0" y="228194"/>
                </a:moveTo>
                <a:cubicBezTo>
                  <a:pt x="0" y="167673"/>
                  <a:pt x="24042" y="109631"/>
                  <a:pt x="66837" y="66837"/>
                </a:cubicBezTo>
                <a:cubicBezTo>
                  <a:pt x="109632" y="24042"/>
                  <a:pt x="167674" y="1"/>
                  <a:pt x="228195" y="1"/>
                </a:cubicBezTo>
                <a:lnTo>
                  <a:pt x="2882551" y="0"/>
                </a:lnTo>
                <a:cubicBezTo>
                  <a:pt x="2943072" y="0"/>
                  <a:pt x="3001114" y="24042"/>
                  <a:pt x="3043908" y="66837"/>
                </a:cubicBezTo>
                <a:cubicBezTo>
                  <a:pt x="3086703" y="109632"/>
                  <a:pt x="3110744" y="167674"/>
                  <a:pt x="3110744" y="228195"/>
                </a:cubicBezTo>
                <a:cubicBezTo>
                  <a:pt x="3110744" y="532444"/>
                  <a:pt x="3110745" y="836693"/>
                  <a:pt x="3110745" y="1140942"/>
                </a:cubicBezTo>
                <a:cubicBezTo>
                  <a:pt x="3110745" y="1201463"/>
                  <a:pt x="3086703" y="1259505"/>
                  <a:pt x="3043908" y="1302300"/>
                </a:cubicBezTo>
                <a:cubicBezTo>
                  <a:pt x="3001113" y="1345095"/>
                  <a:pt x="2943071" y="1369136"/>
                  <a:pt x="2882550" y="1369136"/>
                </a:cubicBezTo>
                <a:lnTo>
                  <a:pt x="228194" y="1369136"/>
                </a:lnTo>
                <a:cubicBezTo>
                  <a:pt x="167673" y="1369136"/>
                  <a:pt x="109631" y="1345094"/>
                  <a:pt x="66836" y="1302299"/>
                </a:cubicBezTo>
                <a:cubicBezTo>
                  <a:pt x="24041" y="1259504"/>
                  <a:pt x="0" y="1201462"/>
                  <a:pt x="0" y="1140941"/>
                </a:cubicBezTo>
                <a:lnTo>
                  <a:pt x="0" y="22819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9236" tIns="143036" rIns="219236" bIns="143036" numCol="1" spcCol="1270" anchor="ctr" anchorCtr="0">
            <a:noAutofit/>
          </a:bodyPr>
          <a:lstStyle/>
          <a:p>
            <a:pPr lvl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4000" b="1" kern="1200" dirty="0" smtClean="0">
                <a:solidFill>
                  <a:schemeClr val="bg1"/>
                </a:solidFill>
              </a:rPr>
              <a:t>심리적 요인</a:t>
            </a:r>
            <a:endParaRPr lang="ko-KR" altLang="en-US" sz="4000" b="1" kern="1200" dirty="0">
              <a:solidFill>
                <a:schemeClr val="bg1"/>
              </a:solidFill>
            </a:endParaRPr>
          </a:p>
        </p:txBody>
      </p:sp>
      <p:sp>
        <p:nvSpPr>
          <p:cNvPr id="21" name="자유형 20"/>
          <p:cNvSpPr/>
          <p:nvPr/>
        </p:nvSpPr>
        <p:spPr>
          <a:xfrm>
            <a:off x="3362265" y="4786990"/>
            <a:ext cx="5530215" cy="1095310"/>
          </a:xfrm>
          <a:custGeom>
            <a:avLst/>
            <a:gdLst>
              <a:gd name="connsiteX0" fmla="*/ 182555 w 1095309"/>
              <a:gd name="connsiteY0" fmla="*/ 0 h 5530214"/>
              <a:gd name="connsiteX1" fmla="*/ 912754 w 1095309"/>
              <a:gd name="connsiteY1" fmla="*/ 0 h 5530214"/>
              <a:gd name="connsiteX2" fmla="*/ 1041840 w 1095309"/>
              <a:gd name="connsiteY2" fmla="*/ 53469 h 5530214"/>
              <a:gd name="connsiteX3" fmla="*/ 1095309 w 1095309"/>
              <a:gd name="connsiteY3" fmla="*/ 182555 h 5530214"/>
              <a:gd name="connsiteX4" fmla="*/ 1095309 w 1095309"/>
              <a:gd name="connsiteY4" fmla="*/ 5530214 h 5530214"/>
              <a:gd name="connsiteX5" fmla="*/ 1095309 w 1095309"/>
              <a:gd name="connsiteY5" fmla="*/ 5530214 h 5530214"/>
              <a:gd name="connsiteX6" fmla="*/ 1095309 w 1095309"/>
              <a:gd name="connsiteY6" fmla="*/ 5530214 h 5530214"/>
              <a:gd name="connsiteX7" fmla="*/ 0 w 1095309"/>
              <a:gd name="connsiteY7" fmla="*/ 5530214 h 5530214"/>
              <a:gd name="connsiteX8" fmla="*/ 0 w 1095309"/>
              <a:gd name="connsiteY8" fmla="*/ 5530214 h 5530214"/>
              <a:gd name="connsiteX9" fmla="*/ 0 w 1095309"/>
              <a:gd name="connsiteY9" fmla="*/ 5530214 h 5530214"/>
              <a:gd name="connsiteX10" fmla="*/ 0 w 1095309"/>
              <a:gd name="connsiteY10" fmla="*/ 182555 h 5530214"/>
              <a:gd name="connsiteX11" fmla="*/ 53469 w 1095309"/>
              <a:gd name="connsiteY11" fmla="*/ 53469 h 5530214"/>
              <a:gd name="connsiteX12" fmla="*/ 182555 w 1095309"/>
              <a:gd name="connsiteY12" fmla="*/ 0 h 5530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95309" h="5530214">
                <a:moveTo>
                  <a:pt x="1095309" y="921722"/>
                </a:moveTo>
                <a:lnTo>
                  <a:pt x="1095309" y="4608492"/>
                </a:lnTo>
                <a:cubicBezTo>
                  <a:pt x="1095309" y="4852949"/>
                  <a:pt x="1091499" y="5087389"/>
                  <a:pt x="1084719" y="5260247"/>
                </a:cubicBezTo>
                <a:cubicBezTo>
                  <a:pt x="1077938" y="5433104"/>
                  <a:pt x="1068742" y="5530211"/>
                  <a:pt x="1059152" y="5530211"/>
                </a:cubicBezTo>
                <a:lnTo>
                  <a:pt x="0" y="5530211"/>
                </a:lnTo>
                <a:lnTo>
                  <a:pt x="0" y="5530211"/>
                </a:lnTo>
                <a:lnTo>
                  <a:pt x="0" y="5530211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1059152" y="3"/>
                </a:lnTo>
                <a:cubicBezTo>
                  <a:pt x="1068742" y="3"/>
                  <a:pt x="1077938" y="97115"/>
                  <a:pt x="1084719" y="269967"/>
                </a:cubicBezTo>
                <a:cubicBezTo>
                  <a:pt x="1091500" y="442825"/>
                  <a:pt x="1095309" y="677265"/>
                  <a:pt x="1095309" y="921722"/>
                </a:cubicBezTo>
                <a:close/>
              </a:path>
            </a:pathLst>
          </a:custGeom>
        </p:spPr>
        <p:style>
          <a:lnRef idx="2"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1" tIns="95380" rIns="137289" bIns="95379" numCol="1" spcCol="1270" anchor="ctr" anchorCtr="0">
            <a:noAutofit/>
          </a:bodyPr>
          <a:lstStyle/>
          <a:p>
            <a:pPr marL="228600" lvl="1" indent="-228600" algn="l" defTabSz="97790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200" kern="1200" dirty="0" smtClean="0"/>
              <a:t>노화 과정에서의 질병</a:t>
            </a:r>
            <a:endParaRPr lang="ko-KR" altLang="en-US" sz="2200" kern="1200" dirty="0"/>
          </a:p>
          <a:p>
            <a:pPr marL="228600" lvl="1" indent="-228600" algn="l" defTabSz="97790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200" kern="1200" dirty="0" smtClean="0"/>
              <a:t>사물을 분석</a:t>
            </a:r>
            <a:r>
              <a:rPr lang="en-US" altLang="ko-KR" sz="2200" kern="1200" dirty="0" smtClean="0"/>
              <a:t>, </a:t>
            </a:r>
            <a:r>
              <a:rPr lang="ko-KR" altLang="en-US" sz="2200" kern="1200" dirty="0" smtClean="0"/>
              <a:t>추리</a:t>
            </a:r>
            <a:r>
              <a:rPr lang="en-US" altLang="ko-KR" sz="2200" kern="1200" dirty="0" smtClean="0"/>
              <a:t>, </a:t>
            </a:r>
            <a:r>
              <a:rPr lang="ko-KR" altLang="en-US" sz="2200" kern="1200" dirty="0" smtClean="0"/>
              <a:t>기억</a:t>
            </a:r>
            <a:r>
              <a:rPr lang="en-US" altLang="ko-KR" sz="2200" kern="1200" dirty="0" smtClean="0"/>
              <a:t>, </a:t>
            </a:r>
            <a:r>
              <a:rPr lang="ko-KR" altLang="en-US" sz="2200" kern="1200" dirty="0" smtClean="0"/>
              <a:t>해결 능력 감퇴</a:t>
            </a:r>
            <a:endParaRPr lang="ko-KR" altLang="en-US" sz="2200" kern="1200" dirty="0"/>
          </a:p>
        </p:txBody>
      </p:sp>
      <p:sp>
        <p:nvSpPr>
          <p:cNvPr id="22" name="자유형 21"/>
          <p:cNvSpPr/>
          <p:nvPr/>
        </p:nvSpPr>
        <p:spPr>
          <a:xfrm>
            <a:off x="251520" y="4650077"/>
            <a:ext cx="3110745" cy="1369136"/>
          </a:xfrm>
          <a:custGeom>
            <a:avLst/>
            <a:gdLst>
              <a:gd name="connsiteX0" fmla="*/ 0 w 3110745"/>
              <a:gd name="connsiteY0" fmla="*/ 228194 h 1369136"/>
              <a:gd name="connsiteX1" fmla="*/ 66837 w 3110745"/>
              <a:gd name="connsiteY1" fmla="*/ 66837 h 1369136"/>
              <a:gd name="connsiteX2" fmla="*/ 228195 w 3110745"/>
              <a:gd name="connsiteY2" fmla="*/ 1 h 1369136"/>
              <a:gd name="connsiteX3" fmla="*/ 2882551 w 3110745"/>
              <a:gd name="connsiteY3" fmla="*/ 0 h 1369136"/>
              <a:gd name="connsiteX4" fmla="*/ 3043908 w 3110745"/>
              <a:gd name="connsiteY4" fmla="*/ 66837 h 1369136"/>
              <a:gd name="connsiteX5" fmla="*/ 3110744 w 3110745"/>
              <a:gd name="connsiteY5" fmla="*/ 228195 h 1369136"/>
              <a:gd name="connsiteX6" fmla="*/ 3110745 w 3110745"/>
              <a:gd name="connsiteY6" fmla="*/ 1140942 h 1369136"/>
              <a:gd name="connsiteX7" fmla="*/ 3043908 w 3110745"/>
              <a:gd name="connsiteY7" fmla="*/ 1302300 h 1369136"/>
              <a:gd name="connsiteX8" fmla="*/ 2882550 w 3110745"/>
              <a:gd name="connsiteY8" fmla="*/ 1369136 h 1369136"/>
              <a:gd name="connsiteX9" fmla="*/ 228194 w 3110745"/>
              <a:gd name="connsiteY9" fmla="*/ 1369136 h 1369136"/>
              <a:gd name="connsiteX10" fmla="*/ 66836 w 3110745"/>
              <a:gd name="connsiteY10" fmla="*/ 1302299 h 1369136"/>
              <a:gd name="connsiteX11" fmla="*/ 0 w 3110745"/>
              <a:gd name="connsiteY11" fmla="*/ 1140941 h 1369136"/>
              <a:gd name="connsiteX12" fmla="*/ 0 w 3110745"/>
              <a:gd name="connsiteY12" fmla="*/ 228194 h 1369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10745" h="1369136">
                <a:moveTo>
                  <a:pt x="0" y="228194"/>
                </a:moveTo>
                <a:cubicBezTo>
                  <a:pt x="0" y="167673"/>
                  <a:pt x="24042" y="109631"/>
                  <a:pt x="66837" y="66837"/>
                </a:cubicBezTo>
                <a:cubicBezTo>
                  <a:pt x="109632" y="24042"/>
                  <a:pt x="167674" y="1"/>
                  <a:pt x="228195" y="1"/>
                </a:cubicBezTo>
                <a:lnTo>
                  <a:pt x="2882551" y="0"/>
                </a:lnTo>
                <a:cubicBezTo>
                  <a:pt x="2943072" y="0"/>
                  <a:pt x="3001114" y="24042"/>
                  <a:pt x="3043908" y="66837"/>
                </a:cubicBezTo>
                <a:cubicBezTo>
                  <a:pt x="3086703" y="109632"/>
                  <a:pt x="3110744" y="167674"/>
                  <a:pt x="3110744" y="228195"/>
                </a:cubicBezTo>
                <a:cubicBezTo>
                  <a:pt x="3110744" y="532444"/>
                  <a:pt x="3110745" y="836693"/>
                  <a:pt x="3110745" y="1140942"/>
                </a:cubicBezTo>
                <a:cubicBezTo>
                  <a:pt x="3110745" y="1201463"/>
                  <a:pt x="3086703" y="1259505"/>
                  <a:pt x="3043908" y="1302300"/>
                </a:cubicBezTo>
                <a:cubicBezTo>
                  <a:pt x="3001113" y="1345095"/>
                  <a:pt x="2943071" y="1369136"/>
                  <a:pt x="2882550" y="1369136"/>
                </a:cubicBezTo>
                <a:lnTo>
                  <a:pt x="228194" y="1369136"/>
                </a:lnTo>
                <a:cubicBezTo>
                  <a:pt x="167673" y="1369136"/>
                  <a:pt x="109631" y="1345094"/>
                  <a:pt x="66836" y="1302299"/>
                </a:cubicBezTo>
                <a:cubicBezTo>
                  <a:pt x="24041" y="1259504"/>
                  <a:pt x="0" y="1201462"/>
                  <a:pt x="0" y="1140941"/>
                </a:cubicBezTo>
                <a:lnTo>
                  <a:pt x="0" y="22819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9236" tIns="143036" rIns="219236" bIns="143036" numCol="1" spcCol="1270" anchor="ctr" anchorCtr="0">
            <a:noAutofit/>
          </a:bodyPr>
          <a:lstStyle/>
          <a:p>
            <a:pPr lvl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4000" b="1" kern="1200" dirty="0" smtClean="0">
                <a:solidFill>
                  <a:schemeClr val="bg1"/>
                </a:solidFill>
              </a:rPr>
              <a:t>신체적 요인</a:t>
            </a:r>
            <a:endParaRPr lang="ko-KR" altLang="en-US" sz="4000" b="1" kern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19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247282">
            <a:off x="298154" y="395838"/>
            <a:ext cx="4731865" cy="8541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사기예</a:t>
            </a:r>
            <a:r>
              <a:rPr lang="ko-KR" altLang="en-US" sz="72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268760"/>
            <a:ext cx="86409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합리적인 의심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제품에 대하여 올바른 판단을 할 수 있는 능력을 기른다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불합리 하다고 생각이 들면 단호하게 거절 한다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업체의 상술이나 유혹에 넘어가 충동으로 물품을 구매했을 경우 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이내 취소가 가능하다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다만 물건이 훼손되면 취소할 수 없으므로 제품은 개봉하거나 훼손하지 말고 보관한다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제품을 구매할 때는 꼭 환불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해약 취소조건을 물어본다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건강보조식품이나 약은 공인기관의 </a:t>
            </a:r>
            <a:r>
              <a:rPr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검사필증이나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품질인증서가  있는지 확인한다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금전거래를 할 경우 반드시 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차용증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받아둔다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녹취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등 </a:t>
            </a:r>
            <a:r>
              <a:rPr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법적증거를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만든다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조심을 했는데도 거짓친절에 속아 피해를 당했을 때에는 경찰서나 소비자보호센터에 신고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도움을 청한다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2132856"/>
            <a:ext cx="9144000" cy="26642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20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247282">
            <a:off x="298154" y="395838"/>
            <a:ext cx="4731865" cy="8541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사기예방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grpSp>
        <p:nvGrpSpPr>
          <p:cNvPr id="17" name="그룹 5"/>
          <p:cNvGrpSpPr/>
          <p:nvPr/>
        </p:nvGrpSpPr>
        <p:grpSpPr>
          <a:xfrm>
            <a:off x="467544" y="2708920"/>
            <a:ext cx="7957410" cy="1569660"/>
            <a:chOff x="1000100" y="5214950"/>
            <a:chExt cx="7957410" cy="1569660"/>
          </a:xfrm>
        </p:grpSpPr>
        <p:sp>
          <p:nvSpPr>
            <p:cNvPr id="18" name="TextBox 17"/>
            <p:cNvSpPr txBox="1"/>
            <p:nvPr/>
          </p:nvSpPr>
          <p:spPr>
            <a:xfrm>
              <a:off x="1000100" y="5643578"/>
              <a:ext cx="29546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dirty="0" smtClean="0">
                  <a:solidFill>
                    <a:srgbClr val="FFFF00"/>
                  </a:solidFill>
                  <a:latin typeface="+mn-ea"/>
                </a:rPr>
                <a:t>상담</a:t>
              </a:r>
              <a:r>
                <a:rPr lang="en-US" altLang="ko-KR" sz="3200" dirty="0" smtClean="0">
                  <a:solidFill>
                    <a:srgbClr val="FFFF00"/>
                  </a:solidFill>
                  <a:latin typeface="+mn-ea"/>
                </a:rPr>
                <a:t>/</a:t>
              </a:r>
              <a:r>
                <a:rPr lang="ko-KR" altLang="en-US" sz="3200" dirty="0" smtClean="0">
                  <a:solidFill>
                    <a:srgbClr val="FFFF00"/>
                  </a:solidFill>
                  <a:latin typeface="+mn-ea"/>
                </a:rPr>
                <a:t>신고전화 </a:t>
              </a:r>
              <a:endParaRPr lang="ko-KR" altLang="en-US" sz="3200" dirty="0">
                <a:solidFill>
                  <a:srgbClr val="FFFF00"/>
                </a:solidFill>
                <a:latin typeface="+mn-ea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143372" y="5214950"/>
              <a:ext cx="4814138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서울어르신상담센터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+mn-ea"/>
                </a:rPr>
                <a:t>: 02-723-9988</a:t>
              </a:r>
            </a:p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한국소비자보호원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+mn-ea"/>
                </a:rPr>
                <a:t>: 1372</a:t>
              </a:r>
            </a:p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한국노년복지연합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+mn-ea"/>
                </a:rPr>
                <a:t>: 1661-9988</a:t>
              </a:r>
            </a:p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경찰서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+mn-ea"/>
                </a:rPr>
                <a:t>: 112</a:t>
              </a:r>
              <a:endParaRPr lang="ko-KR" altLang="en-US" sz="2400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21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247282">
            <a:off x="298154" y="395838"/>
            <a:ext cx="4731865" cy="8541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사기예</a:t>
            </a:r>
            <a:r>
              <a:rPr lang="ko-KR" altLang="en-US" sz="72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484784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합리적 의심</a:t>
            </a:r>
            <a:endParaRPr lang="ko-KR" altLang="en-US" sz="60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27984" y="1484784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꼼꼼한 확인</a:t>
            </a:r>
            <a:endParaRPr lang="ko-KR" altLang="en-US" sz="60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2413337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단호한 거절</a:t>
            </a:r>
            <a:endParaRPr lang="ko-KR" altLang="en-US" sz="60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2413337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충분한 상담</a:t>
            </a:r>
            <a:endParaRPr lang="ko-KR" altLang="en-US" sz="60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 rot="20968131">
            <a:off x="348274" y="3785285"/>
            <a:ext cx="8748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0" b="1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아는 것이 힘이다</a:t>
            </a:r>
            <a:r>
              <a:rPr lang="en-US" altLang="ko-KR" sz="8000" b="1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  <a:endParaRPr lang="ko-KR" altLang="en-US" sz="8000" b="1" dirty="0">
              <a:ln w="285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93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93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193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93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22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247282">
            <a:off x="298154" y="395838"/>
            <a:ext cx="4731865" cy="8541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사기예</a:t>
            </a:r>
            <a:r>
              <a:rPr lang="ko-KR" altLang="en-US" sz="72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방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520" y="1772816"/>
            <a:ext cx="86409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건강식품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건강용품의 효능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 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효과에 대해 지나치게 과신하지 않는다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공짜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사은품에 현혹되지 않는다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일반 상점이 아닌 곳에서 물품을 구입할 때는 </a:t>
            </a:r>
            <a:r>
              <a:rPr lang="ko-KR" altLang="en-US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계약서꼭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받아둔다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구입 후 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이내에는 반품 또는 계약해지가 가능함을 기억한다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계약 관련 문제 발생시 소비자 보호기관과 상담한다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23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내용증명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882567"/>
            <a:ext cx="85689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보내는 사람이 받는 사람에게 「어떤 내용의 문서</a:t>
            </a:r>
            <a:r>
              <a:rPr lang="en-US" altLang="ko-K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편지</a:t>
            </a:r>
            <a:r>
              <a:rPr lang="en-US" altLang="ko-K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를 언제 보냈는가」 하는 사실을 우체국에서 공적으로 증명하여 주는 제도</a:t>
            </a:r>
            <a:r>
              <a:rPr lang="en-US" altLang="ko-K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br>
              <a:rPr lang="en-US" altLang="ko-K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민사상의 권리</a:t>
            </a:r>
            <a:r>
              <a:rPr lang="en-US" altLang="ko-K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의무관계 등을 명확히 하고자 할 필요성이 있을 때 주로 이용 </a:t>
            </a:r>
            <a:endParaRPr lang="ko-KR" alt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32040" y="1147391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내용증명서란</a:t>
            </a:r>
            <a:r>
              <a:rPr lang="en-US" altLang="ko-K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24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내용증명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 bwMode="auto">
          <a:xfrm>
            <a:off x="4085582" y="5572140"/>
            <a:ext cx="1785950" cy="7143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66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" name="직선 화살표 연결선 6"/>
          <p:cNvCxnSpPr/>
          <p:nvPr/>
        </p:nvCxnSpPr>
        <p:spPr bwMode="auto">
          <a:xfrm flipV="1">
            <a:off x="4071934" y="3871276"/>
            <a:ext cx="1143008" cy="2143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66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직선 연결선 7"/>
          <p:cNvCxnSpPr/>
          <p:nvPr/>
        </p:nvCxnSpPr>
        <p:spPr bwMode="auto">
          <a:xfrm flipV="1">
            <a:off x="4000496" y="1945648"/>
            <a:ext cx="1071570" cy="35719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66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0" name="그림 9" descr="2040694644_faa8c628_study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0000" y="808867"/>
            <a:ext cx="4495918" cy="5466163"/>
          </a:xfrm>
          <a:prstGeom prst="rect">
            <a:avLst/>
          </a:prstGeom>
        </p:spPr>
      </p:pic>
      <p:sp>
        <p:nvSpPr>
          <p:cNvPr id="11" name="실행 단추: 사용자 지정 10">
            <a:hlinkClick r:id="" action="ppaction://noaction" highlightClick="1"/>
          </p:cNvPr>
          <p:cNvSpPr/>
          <p:nvPr/>
        </p:nvSpPr>
        <p:spPr bwMode="auto">
          <a:xfrm>
            <a:off x="1115616" y="2060848"/>
            <a:ext cx="2857520" cy="714380"/>
          </a:xfrm>
          <a:prstGeom prst="actionButtonBlank">
            <a:avLst/>
          </a:prstGeom>
          <a:solidFill>
            <a:srgbClr val="002060"/>
          </a:solidFill>
          <a:ln w="508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contrasting" dir="t"/>
          </a:scene3d>
          <a:sp3d z="127000" prstMaterial="matte">
            <a:bevelT w="127000" h="6350000"/>
            <a:bevelB w="165100" prst="coolSlant"/>
          </a:sp3d>
        </p:spPr>
        <p:txBody>
          <a:bodyPr vert="horz" wrap="square" lIns="180000" tIns="14400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발송인 및 수취인의 주소</a:t>
            </a:r>
            <a:r>
              <a:rPr lang="en-US" altLang="ko-KR" sz="1600" dirty="0" smtClean="0">
                <a:solidFill>
                  <a:schemeClr val="bg1"/>
                </a:solidFill>
                <a:latin typeface="+mn-ea"/>
              </a:rPr>
              <a:t>,</a:t>
            </a:r>
          </a:p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성명 반드시 기입</a:t>
            </a:r>
          </a:p>
        </p:txBody>
      </p:sp>
      <p:sp>
        <p:nvSpPr>
          <p:cNvPr id="12" name="실행 단추: 사용자 지정 11">
            <a:hlinkClick r:id="" action="ppaction://noaction" highlightClick="1"/>
          </p:cNvPr>
          <p:cNvSpPr/>
          <p:nvPr/>
        </p:nvSpPr>
        <p:spPr bwMode="auto">
          <a:xfrm>
            <a:off x="1142976" y="3143248"/>
            <a:ext cx="2928958" cy="1714512"/>
          </a:xfrm>
          <a:prstGeom prst="actionButtonBlank">
            <a:avLst/>
          </a:prstGeom>
          <a:solidFill>
            <a:srgbClr val="002060"/>
          </a:solidFill>
          <a:ln w="508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contrasting" dir="t"/>
          </a:scene3d>
          <a:sp3d z="127000" prstMaterial="matte">
            <a:bevelT w="127000" h="6350000"/>
            <a:bevelB w="165100" prst="coolSlant"/>
          </a:sp3d>
        </p:spPr>
        <p:txBody>
          <a:bodyPr vert="horz" wrap="square" lIns="91440" tIns="14400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특별한 양식은 없고</a:t>
            </a:r>
            <a:r>
              <a:rPr lang="en-US" altLang="ko-KR" sz="1600" dirty="0" smtClean="0">
                <a:solidFill>
                  <a:schemeClr val="bg1"/>
                </a:solidFill>
                <a:latin typeface="+mn-ea"/>
              </a:rPr>
              <a:t> 6</a:t>
            </a:r>
            <a:r>
              <a:rPr lang="ko-KR" altLang="en-US" sz="1600" dirty="0" err="1" smtClean="0">
                <a:solidFill>
                  <a:schemeClr val="bg1"/>
                </a:solidFill>
                <a:latin typeface="+mn-ea"/>
              </a:rPr>
              <a:t>하원칙</a:t>
            </a:r>
            <a:endParaRPr lang="en-US" altLang="ko-KR" sz="1600" dirty="0" smtClean="0">
              <a:solidFill>
                <a:schemeClr val="bg1"/>
              </a:solidFill>
              <a:latin typeface="+mn-ea"/>
            </a:endParaRPr>
          </a:p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에 따라 작성</a:t>
            </a:r>
            <a:r>
              <a:rPr lang="en-US" altLang="ko-KR" sz="1600" dirty="0" smtClean="0">
                <a:solidFill>
                  <a:schemeClr val="bg1"/>
                </a:solidFill>
                <a:latin typeface="+mn-ea"/>
              </a:rPr>
              <a:t>.</a:t>
            </a:r>
          </a:p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반드시 내용은 한쪽 면에만 기입하고</a:t>
            </a:r>
            <a:r>
              <a:rPr lang="en-US" altLang="ko-KR" sz="1600" dirty="0" smtClean="0">
                <a:solidFill>
                  <a:schemeClr val="bg1"/>
                </a:solidFill>
                <a:latin typeface="+mn-ea"/>
              </a:rPr>
              <a:t>,</a:t>
            </a:r>
          </a:p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감정적이고 격한 말은 쓰지 않는 것이 좋음</a:t>
            </a:r>
            <a:r>
              <a:rPr lang="en-US" altLang="ko-KR" sz="1600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6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실행 단추: 사용자 지정 12">
            <a:hlinkClick r:id="" action="ppaction://noaction" highlightClick="1"/>
          </p:cNvPr>
          <p:cNvSpPr/>
          <p:nvPr/>
        </p:nvSpPr>
        <p:spPr bwMode="auto">
          <a:xfrm>
            <a:off x="1129328" y="5072074"/>
            <a:ext cx="2942606" cy="714380"/>
          </a:xfrm>
          <a:prstGeom prst="actionButtonBlank">
            <a:avLst/>
          </a:prstGeom>
          <a:solidFill>
            <a:srgbClr val="002060"/>
          </a:solidFill>
          <a:ln w="508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contrasting" dir="t"/>
          </a:scene3d>
          <a:sp3d z="127000" prstMaterial="matte">
            <a:bevelT w="127000" h="6350000"/>
            <a:bevelB w="165100" prst="coolSlant"/>
          </a:sp3d>
        </p:spPr>
        <p:txBody>
          <a:bodyPr vert="horz" wrap="square" lIns="180000" tIns="14400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마지막에 반드시 발송인</a:t>
            </a:r>
            <a:endParaRPr lang="en-US" altLang="ko-KR" sz="1600" dirty="0" smtClean="0">
              <a:solidFill>
                <a:schemeClr val="bg1"/>
              </a:solidFill>
              <a:latin typeface="+mn-ea"/>
            </a:endParaRPr>
          </a:p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</a:rPr>
              <a:t>도장으로 날인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25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352450">
            <a:off x="296683" y="424521"/>
            <a:ext cx="3556308" cy="7651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21244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내용증명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내용 개체 틀 9"/>
          <p:cNvSpPr txBox="1">
            <a:spLocks/>
          </p:cNvSpPr>
          <p:nvPr/>
        </p:nvSpPr>
        <p:spPr bwMode="auto">
          <a:xfrm>
            <a:off x="539552" y="5517232"/>
            <a:ext cx="8072494" cy="432048"/>
          </a:xfrm>
          <a:prstGeom prst="rect">
            <a:avLst/>
          </a:prstGeom>
          <a:solidFill>
            <a:schemeClr val="bg1"/>
          </a:solidFill>
          <a:ln w="635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+mn-cs"/>
              </a:rPr>
              <a:t> 중요</a:t>
            </a:r>
            <a:r>
              <a:rPr kumimoji="0" lang="en-US" altLang="ko-KR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+mn-cs"/>
              </a:rPr>
              <a:t>:</a:t>
            </a:r>
            <a:r>
              <a:rPr kumimoji="0" lang="ko-KR" altLang="en-US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+mn-cs"/>
              </a:rPr>
              <a:t>우편 발송 시 </a:t>
            </a:r>
            <a:r>
              <a:rPr kumimoji="0" lang="ko-KR" altLang="en-US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배달증명</a:t>
            </a:r>
            <a:r>
              <a:rPr kumimoji="0" lang="ko-KR" altLang="en-US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+mn-cs"/>
              </a:rPr>
              <a:t>으로 발송해야 내용증명의 실효성을 보장할 수 있다</a:t>
            </a:r>
            <a:r>
              <a:rPr kumimoji="0" lang="en-US" altLang="ko-KR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+mn-cs"/>
              </a:rPr>
              <a:t>.</a:t>
            </a:r>
            <a:endPara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276872"/>
            <a:ext cx="213067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직사각형 13"/>
          <p:cNvSpPr/>
          <p:nvPr/>
        </p:nvSpPr>
        <p:spPr bwMode="auto">
          <a:xfrm>
            <a:off x="2771800" y="1700808"/>
            <a:ext cx="2071702" cy="357190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tx1">
                <a:alpha val="60000"/>
              </a:schemeClr>
            </a:glow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contrasting" dir="t"/>
          </a:scene3d>
          <a:sp3d z="127000" prstMaterial="matte">
            <a:bevelT w="127000" h="6350000"/>
            <a:bevelB w="165100" prst="coolSlant"/>
          </a:sp3d>
        </p:spPr>
        <p:txBody>
          <a:bodyPr vert="horz" wrap="square" lIns="54000" tIns="36000" rIns="5400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600" dirty="0" smtClean="0">
                <a:latin typeface="+mn-ea"/>
              </a:rPr>
              <a:t>1</a:t>
            </a:r>
            <a:r>
              <a:rPr lang="ko-KR" altLang="en-US" sz="1600" dirty="0" smtClean="0">
                <a:latin typeface="+mn-ea"/>
              </a:rPr>
              <a:t>부는 자신이 보관</a:t>
            </a:r>
          </a:p>
        </p:txBody>
      </p:sp>
      <p:sp>
        <p:nvSpPr>
          <p:cNvPr id="19" name="폭발 1 18"/>
          <p:cNvSpPr/>
          <p:nvPr/>
        </p:nvSpPr>
        <p:spPr bwMode="auto">
          <a:xfrm>
            <a:off x="6143604" y="1340768"/>
            <a:ext cx="3000396" cy="1800200"/>
          </a:xfrm>
          <a:prstGeom prst="irregularSeal1">
            <a:avLst/>
          </a:prstGeom>
          <a:solidFill>
            <a:srgbClr val="FFFF00"/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contrasting" dir="t"/>
          </a:scene3d>
          <a:sp3d z="127000" prstMaterial="matte">
            <a:bevelT w="127000" h="6350000"/>
            <a:bevelB w="165100" prst="coolSlant"/>
          </a:sp3d>
        </p:spPr>
        <p:txBody>
          <a:bodyPr vert="horz" wrap="square" lIns="36000" tIns="36000" rIns="3600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latin typeface="+mn-ea"/>
              </a:rPr>
              <a:t>복사본이든 원본</a:t>
            </a:r>
            <a:endParaRPr lang="en-US" altLang="ko-KR" sz="1600" b="1" dirty="0" smtClean="0">
              <a:latin typeface="+mn-ea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 smtClean="0">
                <a:latin typeface="+mn-ea"/>
              </a:rPr>
              <a:t>이든 상관없음</a:t>
            </a:r>
          </a:p>
        </p:txBody>
      </p:sp>
      <p:grpSp>
        <p:nvGrpSpPr>
          <p:cNvPr id="46" name="그룹 45"/>
          <p:cNvGrpSpPr/>
          <p:nvPr/>
        </p:nvGrpSpPr>
        <p:grpSpPr>
          <a:xfrm>
            <a:off x="250825" y="1557338"/>
            <a:ext cx="2616498" cy="2731715"/>
            <a:chOff x="250825" y="1557338"/>
            <a:chExt cx="2616498" cy="2731715"/>
          </a:xfrm>
        </p:grpSpPr>
        <p:sp>
          <p:nvSpPr>
            <p:cNvPr id="45" name="Freeform 24"/>
            <p:cNvSpPr>
              <a:spLocks/>
            </p:cNvSpPr>
            <p:nvPr/>
          </p:nvSpPr>
          <p:spPr bwMode="auto">
            <a:xfrm>
              <a:off x="1308125" y="2780928"/>
              <a:ext cx="1463675" cy="1508125"/>
            </a:xfrm>
            <a:custGeom>
              <a:avLst/>
              <a:gdLst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9848 w 10000"/>
                <a:gd name="connsiteY17" fmla="*/ 2409 h 10000"/>
                <a:gd name="connsiteX18" fmla="*/ 9544 w 10000"/>
                <a:gd name="connsiteY18" fmla="*/ 2341 h 10000"/>
                <a:gd name="connsiteX19" fmla="*/ 9517 w 10000"/>
                <a:gd name="connsiteY19" fmla="*/ 2336 h 10000"/>
                <a:gd name="connsiteX20" fmla="*/ 9441 w 10000"/>
                <a:gd name="connsiteY20" fmla="*/ 2315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9002 w 10000"/>
                <a:gd name="connsiteY23" fmla="*/ 2204 h 10000"/>
                <a:gd name="connsiteX24" fmla="*/ 8795 w 10000"/>
                <a:gd name="connsiteY24" fmla="*/ 2151 h 10000"/>
                <a:gd name="connsiteX25" fmla="*/ 8573 w 10000"/>
                <a:gd name="connsiteY25" fmla="*/ 2088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9848 w 10000"/>
                <a:gd name="connsiteY17" fmla="*/ 2409 h 10000"/>
                <a:gd name="connsiteX18" fmla="*/ 9544 w 10000"/>
                <a:gd name="connsiteY18" fmla="*/ 2341 h 10000"/>
                <a:gd name="connsiteX19" fmla="*/ 9517 w 10000"/>
                <a:gd name="connsiteY19" fmla="*/ 2336 h 10000"/>
                <a:gd name="connsiteX20" fmla="*/ 9441 w 10000"/>
                <a:gd name="connsiteY20" fmla="*/ 2315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9002 w 10000"/>
                <a:gd name="connsiteY23" fmla="*/ 2204 h 10000"/>
                <a:gd name="connsiteX24" fmla="*/ 6140 w 10000"/>
                <a:gd name="connsiteY24" fmla="*/ 2791 h 10000"/>
                <a:gd name="connsiteX25" fmla="*/ 8573 w 10000"/>
                <a:gd name="connsiteY25" fmla="*/ 2088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9848 w 10000"/>
                <a:gd name="connsiteY17" fmla="*/ 2409 h 10000"/>
                <a:gd name="connsiteX18" fmla="*/ 9544 w 10000"/>
                <a:gd name="connsiteY18" fmla="*/ 2341 h 10000"/>
                <a:gd name="connsiteX19" fmla="*/ 9517 w 10000"/>
                <a:gd name="connsiteY19" fmla="*/ 233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9002 w 10000"/>
                <a:gd name="connsiteY23" fmla="*/ 2204 h 10000"/>
                <a:gd name="connsiteX24" fmla="*/ 6140 w 10000"/>
                <a:gd name="connsiteY24" fmla="*/ 2791 h 10000"/>
                <a:gd name="connsiteX25" fmla="*/ 8573 w 10000"/>
                <a:gd name="connsiteY25" fmla="*/ 2088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9848 w 10000"/>
                <a:gd name="connsiteY17" fmla="*/ 2409 h 10000"/>
                <a:gd name="connsiteX18" fmla="*/ 9544 w 10000"/>
                <a:gd name="connsiteY18" fmla="*/ 2341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9002 w 10000"/>
                <a:gd name="connsiteY23" fmla="*/ 2204 h 10000"/>
                <a:gd name="connsiteX24" fmla="*/ 6140 w 10000"/>
                <a:gd name="connsiteY24" fmla="*/ 2791 h 10000"/>
                <a:gd name="connsiteX25" fmla="*/ 8573 w 10000"/>
                <a:gd name="connsiteY25" fmla="*/ 2088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9848 w 10000"/>
                <a:gd name="connsiteY17" fmla="*/ 2409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9002 w 10000"/>
                <a:gd name="connsiteY23" fmla="*/ 2204 h 10000"/>
                <a:gd name="connsiteX24" fmla="*/ 6140 w 10000"/>
                <a:gd name="connsiteY24" fmla="*/ 2791 h 10000"/>
                <a:gd name="connsiteX25" fmla="*/ 8573 w 10000"/>
                <a:gd name="connsiteY25" fmla="*/ 2088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9002 w 10000"/>
                <a:gd name="connsiteY23" fmla="*/ 2204 h 10000"/>
                <a:gd name="connsiteX24" fmla="*/ 6140 w 10000"/>
                <a:gd name="connsiteY24" fmla="*/ 2791 h 10000"/>
                <a:gd name="connsiteX25" fmla="*/ 8573 w 10000"/>
                <a:gd name="connsiteY25" fmla="*/ 2088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9002 w 10000"/>
                <a:gd name="connsiteY23" fmla="*/ 2204 h 10000"/>
                <a:gd name="connsiteX24" fmla="*/ 6140 w 10000"/>
                <a:gd name="connsiteY24" fmla="*/ 2791 h 10000"/>
                <a:gd name="connsiteX25" fmla="*/ 6140 w 10000"/>
                <a:gd name="connsiteY25" fmla="*/ 4223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9181 w 10000"/>
                <a:gd name="connsiteY22" fmla="*/ 2257 h 10000"/>
                <a:gd name="connsiteX23" fmla="*/ 6632 w 10000"/>
                <a:gd name="connsiteY23" fmla="*/ 3268 h 10000"/>
                <a:gd name="connsiteX24" fmla="*/ 6140 w 10000"/>
                <a:gd name="connsiteY24" fmla="*/ 2791 h 10000"/>
                <a:gd name="connsiteX25" fmla="*/ 6140 w 10000"/>
                <a:gd name="connsiteY25" fmla="*/ 4223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6140 w 10000"/>
                <a:gd name="connsiteY22" fmla="*/ 4223 h 10000"/>
                <a:gd name="connsiteX23" fmla="*/ 6632 w 10000"/>
                <a:gd name="connsiteY23" fmla="*/ 3268 h 10000"/>
                <a:gd name="connsiteX24" fmla="*/ 6140 w 10000"/>
                <a:gd name="connsiteY24" fmla="*/ 2791 h 10000"/>
                <a:gd name="connsiteX25" fmla="*/ 6140 w 10000"/>
                <a:gd name="connsiteY25" fmla="*/ 4223 h 10000"/>
                <a:gd name="connsiteX26" fmla="*/ 8323 w 10000"/>
                <a:gd name="connsiteY26" fmla="*/ 2020 h 10000"/>
                <a:gd name="connsiteX27" fmla="*/ 8063 w 10000"/>
                <a:gd name="connsiteY27" fmla="*/ 194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6140 w 10000"/>
                <a:gd name="connsiteY22" fmla="*/ 4223 h 10000"/>
                <a:gd name="connsiteX23" fmla="*/ 6632 w 10000"/>
                <a:gd name="connsiteY23" fmla="*/ 3268 h 10000"/>
                <a:gd name="connsiteX24" fmla="*/ 6140 w 10000"/>
                <a:gd name="connsiteY24" fmla="*/ 2791 h 10000"/>
                <a:gd name="connsiteX25" fmla="*/ 6140 w 10000"/>
                <a:gd name="connsiteY25" fmla="*/ 4223 h 10000"/>
                <a:gd name="connsiteX26" fmla="*/ 8323 w 10000"/>
                <a:gd name="connsiteY26" fmla="*/ 2020 h 10000"/>
                <a:gd name="connsiteX27" fmla="*/ 6632 w 10000"/>
                <a:gd name="connsiteY27" fmla="*/ 279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6140 w 10000"/>
                <a:gd name="connsiteY22" fmla="*/ 4223 h 10000"/>
                <a:gd name="connsiteX23" fmla="*/ 6632 w 10000"/>
                <a:gd name="connsiteY23" fmla="*/ 3268 h 10000"/>
                <a:gd name="connsiteX24" fmla="*/ 6140 w 10000"/>
                <a:gd name="connsiteY24" fmla="*/ 2791 h 10000"/>
                <a:gd name="connsiteX25" fmla="*/ 6140 w 10000"/>
                <a:gd name="connsiteY25" fmla="*/ 4223 h 10000"/>
                <a:gd name="connsiteX26" fmla="*/ 5648 w 10000"/>
                <a:gd name="connsiteY26" fmla="*/ 3746 h 10000"/>
                <a:gd name="connsiteX27" fmla="*/ 6632 w 10000"/>
                <a:gd name="connsiteY27" fmla="*/ 2791 h 10000"/>
                <a:gd name="connsiteX28" fmla="*/ 7802 w 10000"/>
                <a:gd name="connsiteY28" fmla="*/ 1862 h 10000"/>
                <a:gd name="connsiteX29" fmla="*/ 7520 w 10000"/>
                <a:gd name="connsiteY29" fmla="*/ 177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6140 w 10000"/>
                <a:gd name="connsiteY22" fmla="*/ 4223 h 10000"/>
                <a:gd name="connsiteX23" fmla="*/ 6632 w 10000"/>
                <a:gd name="connsiteY23" fmla="*/ 3268 h 10000"/>
                <a:gd name="connsiteX24" fmla="*/ 6140 w 10000"/>
                <a:gd name="connsiteY24" fmla="*/ 2791 h 10000"/>
                <a:gd name="connsiteX25" fmla="*/ 6140 w 10000"/>
                <a:gd name="connsiteY25" fmla="*/ 4223 h 10000"/>
                <a:gd name="connsiteX26" fmla="*/ 5648 w 10000"/>
                <a:gd name="connsiteY26" fmla="*/ 3746 h 10000"/>
                <a:gd name="connsiteX27" fmla="*/ 6632 w 10000"/>
                <a:gd name="connsiteY27" fmla="*/ 2791 h 10000"/>
                <a:gd name="connsiteX28" fmla="*/ 7802 w 10000"/>
                <a:gd name="connsiteY28" fmla="*/ 1862 h 10000"/>
                <a:gd name="connsiteX29" fmla="*/ 5157 w 10000"/>
                <a:gd name="connsiteY29" fmla="*/ 326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  <a:gd name="connsiteX0" fmla="*/ 9837 w 10000"/>
                <a:gd name="connsiteY0" fmla="*/ 7044 h 10000"/>
                <a:gd name="connsiteX1" fmla="*/ 9805 w 10000"/>
                <a:gd name="connsiteY1" fmla="*/ 7017 h 10000"/>
                <a:gd name="connsiteX2" fmla="*/ 9712 w 10000"/>
                <a:gd name="connsiteY2" fmla="*/ 6954 h 10000"/>
                <a:gd name="connsiteX3" fmla="*/ 9577 w 10000"/>
                <a:gd name="connsiteY3" fmla="*/ 6865 h 10000"/>
                <a:gd name="connsiteX4" fmla="*/ 9398 w 10000"/>
                <a:gd name="connsiteY4" fmla="*/ 6739 h 10000"/>
                <a:gd name="connsiteX5" fmla="*/ 9181 w 10000"/>
                <a:gd name="connsiteY5" fmla="*/ 6591 h 10000"/>
                <a:gd name="connsiteX6" fmla="*/ 8931 w 10000"/>
                <a:gd name="connsiteY6" fmla="*/ 6423 h 10000"/>
                <a:gd name="connsiteX7" fmla="*/ 8660 w 10000"/>
                <a:gd name="connsiteY7" fmla="*/ 6234 h 10000"/>
                <a:gd name="connsiteX8" fmla="*/ 8383 w 10000"/>
                <a:gd name="connsiteY8" fmla="*/ 6034 h 10000"/>
                <a:gd name="connsiteX9" fmla="*/ 8090 w 10000"/>
                <a:gd name="connsiteY9" fmla="*/ 5823 h 10000"/>
                <a:gd name="connsiteX10" fmla="*/ 7792 w 10000"/>
                <a:gd name="connsiteY10" fmla="*/ 5608 h 10000"/>
                <a:gd name="connsiteX11" fmla="*/ 7504 w 10000"/>
                <a:gd name="connsiteY11" fmla="*/ 5387 h 10000"/>
                <a:gd name="connsiteX12" fmla="*/ 7216 w 10000"/>
                <a:gd name="connsiteY12" fmla="*/ 5171 h 10000"/>
                <a:gd name="connsiteX13" fmla="*/ 6956 w 10000"/>
                <a:gd name="connsiteY13" fmla="*/ 4961 h 10000"/>
                <a:gd name="connsiteX14" fmla="*/ 6712 w 10000"/>
                <a:gd name="connsiteY14" fmla="*/ 4761 h 10000"/>
                <a:gd name="connsiteX15" fmla="*/ 6506 w 10000"/>
                <a:gd name="connsiteY15" fmla="*/ 4577 h 10000"/>
                <a:gd name="connsiteX16" fmla="*/ 6327 w 10000"/>
                <a:gd name="connsiteY16" fmla="*/ 4413 h 10000"/>
                <a:gd name="connsiteX17" fmla="*/ 7616 w 10000"/>
                <a:gd name="connsiteY17" fmla="*/ 4223 h 10000"/>
                <a:gd name="connsiteX18" fmla="*/ 6632 w 10000"/>
                <a:gd name="connsiteY18" fmla="*/ 3746 h 10000"/>
                <a:gd name="connsiteX19" fmla="*/ 6632 w 10000"/>
                <a:gd name="connsiteY19" fmla="*/ 3746 h 10000"/>
                <a:gd name="connsiteX20" fmla="*/ 7124 w 10000"/>
                <a:gd name="connsiteY20" fmla="*/ 3746 h 10000"/>
                <a:gd name="connsiteX21" fmla="*/ 7124 w 10000"/>
                <a:gd name="connsiteY21" fmla="*/ 3268 h 10000"/>
                <a:gd name="connsiteX22" fmla="*/ 6140 w 10000"/>
                <a:gd name="connsiteY22" fmla="*/ 4223 h 10000"/>
                <a:gd name="connsiteX23" fmla="*/ 6632 w 10000"/>
                <a:gd name="connsiteY23" fmla="*/ 3268 h 10000"/>
                <a:gd name="connsiteX24" fmla="*/ 6140 w 10000"/>
                <a:gd name="connsiteY24" fmla="*/ 2791 h 10000"/>
                <a:gd name="connsiteX25" fmla="*/ 6140 w 10000"/>
                <a:gd name="connsiteY25" fmla="*/ 4223 h 10000"/>
                <a:gd name="connsiteX26" fmla="*/ 5648 w 10000"/>
                <a:gd name="connsiteY26" fmla="*/ 3746 h 10000"/>
                <a:gd name="connsiteX27" fmla="*/ 6632 w 10000"/>
                <a:gd name="connsiteY27" fmla="*/ 2791 h 10000"/>
                <a:gd name="connsiteX28" fmla="*/ 6140 w 10000"/>
                <a:gd name="connsiteY28" fmla="*/ 4223 h 10000"/>
                <a:gd name="connsiteX29" fmla="*/ 5157 w 10000"/>
                <a:gd name="connsiteY29" fmla="*/ 3268 h 10000"/>
                <a:gd name="connsiteX30" fmla="*/ 7254 w 10000"/>
                <a:gd name="connsiteY30" fmla="*/ 1683 h 10000"/>
                <a:gd name="connsiteX31" fmla="*/ 6983 w 10000"/>
                <a:gd name="connsiteY31" fmla="*/ 1583 h 10000"/>
                <a:gd name="connsiteX32" fmla="*/ 6723 w 10000"/>
                <a:gd name="connsiteY32" fmla="*/ 1478 h 10000"/>
                <a:gd name="connsiteX33" fmla="*/ 6479 w 10000"/>
                <a:gd name="connsiteY33" fmla="*/ 1378 h 10000"/>
                <a:gd name="connsiteX34" fmla="*/ 6256 w 10000"/>
                <a:gd name="connsiteY34" fmla="*/ 1262 h 10000"/>
                <a:gd name="connsiteX35" fmla="*/ 6050 w 10000"/>
                <a:gd name="connsiteY35" fmla="*/ 1152 h 10000"/>
                <a:gd name="connsiteX36" fmla="*/ 5860 w 10000"/>
                <a:gd name="connsiteY36" fmla="*/ 1047 h 10000"/>
                <a:gd name="connsiteX37" fmla="*/ 5681 w 10000"/>
                <a:gd name="connsiteY37" fmla="*/ 931 h 10000"/>
                <a:gd name="connsiteX38" fmla="*/ 5513 w 10000"/>
                <a:gd name="connsiteY38" fmla="*/ 826 h 10000"/>
                <a:gd name="connsiteX39" fmla="*/ 5361 w 10000"/>
                <a:gd name="connsiteY39" fmla="*/ 726 h 10000"/>
                <a:gd name="connsiteX40" fmla="*/ 5225 w 10000"/>
                <a:gd name="connsiteY40" fmla="*/ 626 h 10000"/>
                <a:gd name="connsiteX41" fmla="*/ 5100 w 10000"/>
                <a:gd name="connsiteY41" fmla="*/ 531 h 10000"/>
                <a:gd name="connsiteX42" fmla="*/ 4992 w 10000"/>
                <a:gd name="connsiteY42" fmla="*/ 447 h 10000"/>
                <a:gd name="connsiteX43" fmla="*/ 4894 w 10000"/>
                <a:gd name="connsiteY43" fmla="*/ 368 h 10000"/>
                <a:gd name="connsiteX44" fmla="*/ 4802 w 10000"/>
                <a:gd name="connsiteY44" fmla="*/ 300 h 10000"/>
                <a:gd name="connsiteX45" fmla="*/ 4731 w 10000"/>
                <a:gd name="connsiteY45" fmla="*/ 237 h 10000"/>
                <a:gd name="connsiteX46" fmla="*/ 4677 w 10000"/>
                <a:gd name="connsiteY46" fmla="*/ 174 h 10000"/>
                <a:gd name="connsiteX47" fmla="*/ 4634 w 10000"/>
                <a:gd name="connsiteY47" fmla="*/ 132 h 10000"/>
                <a:gd name="connsiteX48" fmla="*/ 4596 w 10000"/>
                <a:gd name="connsiteY48" fmla="*/ 95 h 10000"/>
                <a:gd name="connsiteX49" fmla="*/ 4579 w 10000"/>
                <a:gd name="connsiteY49" fmla="*/ 79 h 10000"/>
                <a:gd name="connsiteX50" fmla="*/ 4569 w 10000"/>
                <a:gd name="connsiteY50" fmla="*/ 68 h 10000"/>
                <a:gd name="connsiteX51" fmla="*/ 4514 w 10000"/>
                <a:gd name="connsiteY51" fmla="*/ 0 h 10000"/>
                <a:gd name="connsiteX52" fmla="*/ 136 w 10000"/>
                <a:gd name="connsiteY52" fmla="*/ 1752 h 10000"/>
                <a:gd name="connsiteX53" fmla="*/ 168 w 10000"/>
                <a:gd name="connsiteY53" fmla="*/ 1857 h 10000"/>
                <a:gd name="connsiteX54" fmla="*/ 190 w 10000"/>
                <a:gd name="connsiteY54" fmla="*/ 1910 h 10000"/>
                <a:gd name="connsiteX55" fmla="*/ 233 w 10000"/>
                <a:gd name="connsiteY55" fmla="*/ 2020 h 10000"/>
                <a:gd name="connsiteX56" fmla="*/ 315 w 10000"/>
                <a:gd name="connsiteY56" fmla="*/ 2194 h 10000"/>
                <a:gd name="connsiteX57" fmla="*/ 429 w 10000"/>
                <a:gd name="connsiteY57" fmla="*/ 2420 h 10000"/>
                <a:gd name="connsiteX58" fmla="*/ 602 w 10000"/>
                <a:gd name="connsiteY58" fmla="*/ 2688 h 10000"/>
                <a:gd name="connsiteX59" fmla="*/ 825 w 10000"/>
                <a:gd name="connsiteY59" fmla="*/ 3014 h 10000"/>
                <a:gd name="connsiteX60" fmla="*/ 1101 w 10000"/>
                <a:gd name="connsiteY60" fmla="*/ 3361 h 10000"/>
                <a:gd name="connsiteX61" fmla="*/ 1454 w 10000"/>
                <a:gd name="connsiteY61" fmla="*/ 3735 h 10000"/>
                <a:gd name="connsiteX62" fmla="*/ 0 w 10000"/>
                <a:gd name="connsiteY62" fmla="*/ 4308 h 10000"/>
                <a:gd name="connsiteX63" fmla="*/ 43 w 10000"/>
                <a:gd name="connsiteY63" fmla="*/ 4424 h 10000"/>
                <a:gd name="connsiteX64" fmla="*/ 54 w 10000"/>
                <a:gd name="connsiteY64" fmla="*/ 4440 h 10000"/>
                <a:gd name="connsiteX65" fmla="*/ 81 w 10000"/>
                <a:gd name="connsiteY65" fmla="*/ 4503 h 10000"/>
                <a:gd name="connsiteX66" fmla="*/ 125 w 10000"/>
                <a:gd name="connsiteY66" fmla="*/ 4587 h 10000"/>
                <a:gd name="connsiteX67" fmla="*/ 179 w 10000"/>
                <a:gd name="connsiteY67" fmla="*/ 4708 h 10000"/>
                <a:gd name="connsiteX68" fmla="*/ 250 w 10000"/>
                <a:gd name="connsiteY68" fmla="*/ 4866 h 10000"/>
                <a:gd name="connsiteX69" fmla="*/ 347 w 10000"/>
                <a:gd name="connsiteY69" fmla="*/ 5039 h 10000"/>
                <a:gd name="connsiteX70" fmla="*/ 456 w 10000"/>
                <a:gd name="connsiteY70" fmla="*/ 5239 h 10000"/>
                <a:gd name="connsiteX71" fmla="*/ 581 w 10000"/>
                <a:gd name="connsiteY71" fmla="*/ 5466 h 10000"/>
                <a:gd name="connsiteX72" fmla="*/ 716 w 10000"/>
                <a:gd name="connsiteY72" fmla="*/ 5708 h 10000"/>
                <a:gd name="connsiteX73" fmla="*/ 879 w 10000"/>
                <a:gd name="connsiteY73" fmla="*/ 5960 h 10000"/>
                <a:gd name="connsiteX74" fmla="*/ 1058 w 10000"/>
                <a:gd name="connsiteY74" fmla="*/ 6239 h 10000"/>
                <a:gd name="connsiteX75" fmla="*/ 1248 w 10000"/>
                <a:gd name="connsiteY75" fmla="*/ 6528 h 10000"/>
                <a:gd name="connsiteX76" fmla="*/ 1465 w 10000"/>
                <a:gd name="connsiteY76" fmla="*/ 6823 h 10000"/>
                <a:gd name="connsiteX77" fmla="*/ 1687 w 10000"/>
                <a:gd name="connsiteY77" fmla="*/ 7128 h 10000"/>
                <a:gd name="connsiteX78" fmla="*/ 1937 w 10000"/>
                <a:gd name="connsiteY78" fmla="*/ 7433 h 10000"/>
                <a:gd name="connsiteX79" fmla="*/ 2198 w 10000"/>
                <a:gd name="connsiteY79" fmla="*/ 7749 h 10000"/>
                <a:gd name="connsiteX80" fmla="*/ 2469 w 10000"/>
                <a:gd name="connsiteY80" fmla="*/ 8043 h 10000"/>
                <a:gd name="connsiteX81" fmla="*/ 2740 w 10000"/>
                <a:gd name="connsiteY81" fmla="*/ 8322 h 10000"/>
                <a:gd name="connsiteX82" fmla="*/ 2995 w 10000"/>
                <a:gd name="connsiteY82" fmla="*/ 8574 h 10000"/>
                <a:gd name="connsiteX83" fmla="*/ 3250 w 10000"/>
                <a:gd name="connsiteY83" fmla="*/ 8801 h 10000"/>
                <a:gd name="connsiteX84" fmla="*/ 3483 w 10000"/>
                <a:gd name="connsiteY84" fmla="*/ 9001 h 10000"/>
                <a:gd name="connsiteX85" fmla="*/ 3706 w 10000"/>
                <a:gd name="connsiteY85" fmla="*/ 9185 h 10000"/>
                <a:gd name="connsiteX86" fmla="*/ 3923 w 10000"/>
                <a:gd name="connsiteY86" fmla="*/ 9337 h 10000"/>
                <a:gd name="connsiteX87" fmla="*/ 4118 w 10000"/>
                <a:gd name="connsiteY87" fmla="*/ 9479 h 10000"/>
                <a:gd name="connsiteX88" fmla="*/ 4297 w 10000"/>
                <a:gd name="connsiteY88" fmla="*/ 9600 h 10000"/>
                <a:gd name="connsiteX89" fmla="*/ 4460 w 10000"/>
                <a:gd name="connsiteY89" fmla="*/ 9705 h 10000"/>
                <a:gd name="connsiteX90" fmla="*/ 4607 w 10000"/>
                <a:gd name="connsiteY90" fmla="*/ 9784 h 10000"/>
                <a:gd name="connsiteX91" fmla="*/ 4721 w 10000"/>
                <a:gd name="connsiteY91" fmla="*/ 9853 h 10000"/>
                <a:gd name="connsiteX92" fmla="*/ 4818 w 10000"/>
                <a:gd name="connsiteY92" fmla="*/ 9905 h 10000"/>
                <a:gd name="connsiteX93" fmla="*/ 4900 w 10000"/>
                <a:gd name="connsiteY93" fmla="*/ 9937 h 10000"/>
                <a:gd name="connsiteX94" fmla="*/ 4948 w 10000"/>
                <a:gd name="connsiteY94" fmla="*/ 9963 h 10000"/>
                <a:gd name="connsiteX95" fmla="*/ 4970 w 10000"/>
                <a:gd name="connsiteY95" fmla="*/ 9974 h 10000"/>
                <a:gd name="connsiteX96" fmla="*/ 5024 w 10000"/>
                <a:gd name="connsiteY96" fmla="*/ 10000 h 10000"/>
                <a:gd name="connsiteX97" fmla="*/ 10000 w 10000"/>
                <a:gd name="connsiteY97" fmla="*/ 7144 h 10000"/>
                <a:gd name="connsiteX98" fmla="*/ 9837 w 10000"/>
                <a:gd name="connsiteY98" fmla="*/ 704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10000" h="10000">
                  <a:moveTo>
                    <a:pt x="9837" y="7044"/>
                  </a:moveTo>
                  <a:cubicBezTo>
                    <a:pt x="9826" y="7035"/>
                    <a:pt x="9816" y="7026"/>
                    <a:pt x="9805" y="7017"/>
                  </a:cubicBezTo>
                  <a:lnTo>
                    <a:pt x="9712" y="6954"/>
                  </a:lnTo>
                  <a:lnTo>
                    <a:pt x="9577" y="6865"/>
                  </a:lnTo>
                  <a:lnTo>
                    <a:pt x="9398" y="6739"/>
                  </a:lnTo>
                  <a:lnTo>
                    <a:pt x="9181" y="6591"/>
                  </a:lnTo>
                  <a:lnTo>
                    <a:pt x="8931" y="6423"/>
                  </a:lnTo>
                  <a:lnTo>
                    <a:pt x="8660" y="6234"/>
                  </a:lnTo>
                  <a:lnTo>
                    <a:pt x="8383" y="6034"/>
                  </a:lnTo>
                  <a:lnTo>
                    <a:pt x="8090" y="5823"/>
                  </a:lnTo>
                  <a:lnTo>
                    <a:pt x="7792" y="5608"/>
                  </a:lnTo>
                  <a:lnTo>
                    <a:pt x="7504" y="5387"/>
                  </a:lnTo>
                  <a:lnTo>
                    <a:pt x="7216" y="5171"/>
                  </a:lnTo>
                  <a:lnTo>
                    <a:pt x="6956" y="4961"/>
                  </a:lnTo>
                  <a:lnTo>
                    <a:pt x="6712" y="4761"/>
                  </a:lnTo>
                  <a:lnTo>
                    <a:pt x="6506" y="4577"/>
                  </a:lnTo>
                  <a:lnTo>
                    <a:pt x="6327" y="4413"/>
                  </a:lnTo>
                  <a:lnTo>
                    <a:pt x="7616" y="4223"/>
                  </a:lnTo>
                  <a:lnTo>
                    <a:pt x="6632" y="3746"/>
                  </a:lnTo>
                  <a:lnTo>
                    <a:pt x="6632" y="3746"/>
                  </a:lnTo>
                  <a:lnTo>
                    <a:pt x="7124" y="3746"/>
                  </a:lnTo>
                  <a:lnTo>
                    <a:pt x="7124" y="3268"/>
                  </a:lnTo>
                  <a:lnTo>
                    <a:pt x="6140" y="4223"/>
                  </a:lnTo>
                  <a:lnTo>
                    <a:pt x="6632" y="3268"/>
                  </a:lnTo>
                  <a:lnTo>
                    <a:pt x="6140" y="2791"/>
                  </a:lnTo>
                  <a:lnTo>
                    <a:pt x="6140" y="4223"/>
                  </a:lnTo>
                  <a:lnTo>
                    <a:pt x="5648" y="3746"/>
                  </a:lnTo>
                  <a:lnTo>
                    <a:pt x="6632" y="2791"/>
                  </a:lnTo>
                  <a:lnTo>
                    <a:pt x="6140" y="4223"/>
                  </a:lnTo>
                  <a:lnTo>
                    <a:pt x="5157" y="3268"/>
                  </a:lnTo>
                  <a:cubicBezTo>
                    <a:pt x="5856" y="2740"/>
                    <a:pt x="6950" y="1964"/>
                    <a:pt x="7254" y="1683"/>
                  </a:cubicBezTo>
                  <a:cubicBezTo>
                    <a:pt x="7558" y="1402"/>
                    <a:pt x="7073" y="1616"/>
                    <a:pt x="6983" y="1583"/>
                  </a:cubicBezTo>
                  <a:lnTo>
                    <a:pt x="6723" y="1478"/>
                  </a:lnTo>
                  <a:lnTo>
                    <a:pt x="6479" y="1378"/>
                  </a:lnTo>
                  <a:lnTo>
                    <a:pt x="6256" y="1262"/>
                  </a:lnTo>
                  <a:lnTo>
                    <a:pt x="6050" y="1152"/>
                  </a:lnTo>
                  <a:lnTo>
                    <a:pt x="5860" y="1047"/>
                  </a:lnTo>
                  <a:lnTo>
                    <a:pt x="5681" y="931"/>
                  </a:lnTo>
                  <a:lnTo>
                    <a:pt x="5513" y="826"/>
                  </a:lnTo>
                  <a:cubicBezTo>
                    <a:pt x="5462" y="793"/>
                    <a:pt x="5412" y="759"/>
                    <a:pt x="5361" y="726"/>
                  </a:cubicBezTo>
                  <a:lnTo>
                    <a:pt x="5225" y="626"/>
                  </a:lnTo>
                  <a:lnTo>
                    <a:pt x="5100" y="531"/>
                  </a:lnTo>
                  <a:lnTo>
                    <a:pt x="4992" y="447"/>
                  </a:lnTo>
                  <a:cubicBezTo>
                    <a:pt x="4959" y="421"/>
                    <a:pt x="4927" y="394"/>
                    <a:pt x="4894" y="368"/>
                  </a:cubicBezTo>
                  <a:lnTo>
                    <a:pt x="4802" y="300"/>
                  </a:lnTo>
                  <a:cubicBezTo>
                    <a:pt x="4778" y="279"/>
                    <a:pt x="4755" y="258"/>
                    <a:pt x="4731" y="237"/>
                  </a:cubicBezTo>
                  <a:lnTo>
                    <a:pt x="4677" y="174"/>
                  </a:lnTo>
                  <a:cubicBezTo>
                    <a:pt x="4663" y="160"/>
                    <a:pt x="4648" y="146"/>
                    <a:pt x="4634" y="132"/>
                  </a:cubicBezTo>
                  <a:cubicBezTo>
                    <a:pt x="4621" y="120"/>
                    <a:pt x="4609" y="107"/>
                    <a:pt x="4596" y="95"/>
                  </a:cubicBezTo>
                  <a:cubicBezTo>
                    <a:pt x="4590" y="90"/>
                    <a:pt x="4585" y="84"/>
                    <a:pt x="4579" y="79"/>
                  </a:cubicBezTo>
                  <a:cubicBezTo>
                    <a:pt x="4576" y="75"/>
                    <a:pt x="4572" y="72"/>
                    <a:pt x="4569" y="68"/>
                  </a:cubicBezTo>
                  <a:cubicBezTo>
                    <a:pt x="4551" y="45"/>
                    <a:pt x="4532" y="23"/>
                    <a:pt x="4514" y="0"/>
                  </a:cubicBezTo>
                  <a:lnTo>
                    <a:pt x="136" y="1752"/>
                  </a:lnTo>
                  <a:cubicBezTo>
                    <a:pt x="147" y="1787"/>
                    <a:pt x="157" y="1822"/>
                    <a:pt x="168" y="1857"/>
                  </a:cubicBezTo>
                  <a:cubicBezTo>
                    <a:pt x="175" y="1875"/>
                    <a:pt x="183" y="1892"/>
                    <a:pt x="190" y="1910"/>
                  </a:cubicBezTo>
                  <a:cubicBezTo>
                    <a:pt x="204" y="1947"/>
                    <a:pt x="219" y="1983"/>
                    <a:pt x="233" y="2020"/>
                  </a:cubicBezTo>
                  <a:cubicBezTo>
                    <a:pt x="260" y="2078"/>
                    <a:pt x="288" y="2136"/>
                    <a:pt x="315" y="2194"/>
                  </a:cubicBezTo>
                  <a:lnTo>
                    <a:pt x="429" y="2420"/>
                  </a:lnTo>
                  <a:cubicBezTo>
                    <a:pt x="487" y="2509"/>
                    <a:pt x="544" y="2599"/>
                    <a:pt x="602" y="2688"/>
                  </a:cubicBezTo>
                  <a:cubicBezTo>
                    <a:pt x="676" y="2797"/>
                    <a:pt x="751" y="2905"/>
                    <a:pt x="825" y="3014"/>
                  </a:cubicBezTo>
                  <a:lnTo>
                    <a:pt x="1101" y="3361"/>
                  </a:lnTo>
                  <a:lnTo>
                    <a:pt x="1454" y="3735"/>
                  </a:lnTo>
                  <a:lnTo>
                    <a:pt x="0" y="4308"/>
                  </a:lnTo>
                  <a:cubicBezTo>
                    <a:pt x="14" y="4347"/>
                    <a:pt x="29" y="4385"/>
                    <a:pt x="43" y="4424"/>
                  </a:cubicBezTo>
                  <a:cubicBezTo>
                    <a:pt x="47" y="4429"/>
                    <a:pt x="50" y="4435"/>
                    <a:pt x="54" y="4440"/>
                  </a:cubicBezTo>
                  <a:lnTo>
                    <a:pt x="81" y="4503"/>
                  </a:lnTo>
                  <a:cubicBezTo>
                    <a:pt x="96" y="4531"/>
                    <a:pt x="110" y="4559"/>
                    <a:pt x="125" y="4587"/>
                  </a:cubicBezTo>
                  <a:cubicBezTo>
                    <a:pt x="143" y="4627"/>
                    <a:pt x="161" y="4668"/>
                    <a:pt x="179" y="4708"/>
                  </a:cubicBezTo>
                  <a:cubicBezTo>
                    <a:pt x="203" y="4761"/>
                    <a:pt x="226" y="4813"/>
                    <a:pt x="250" y="4866"/>
                  </a:cubicBezTo>
                  <a:cubicBezTo>
                    <a:pt x="282" y="4924"/>
                    <a:pt x="315" y="4981"/>
                    <a:pt x="347" y="5039"/>
                  </a:cubicBezTo>
                  <a:cubicBezTo>
                    <a:pt x="383" y="5106"/>
                    <a:pt x="420" y="5172"/>
                    <a:pt x="456" y="5239"/>
                  </a:cubicBezTo>
                  <a:lnTo>
                    <a:pt x="581" y="5466"/>
                  </a:lnTo>
                  <a:lnTo>
                    <a:pt x="716" y="5708"/>
                  </a:lnTo>
                  <a:lnTo>
                    <a:pt x="879" y="5960"/>
                  </a:lnTo>
                  <a:lnTo>
                    <a:pt x="1058" y="6239"/>
                  </a:lnTo>
                  <a:lnTo>
                    <a:pt x="1248" y="6528"/>
                  </a:lnTo>
                  <a:lnTo>
                    <a:pt x="1465" y="6823"/>
                  </a:lnTo>
                  <a:lnTo>
                    <a:pt x="1687" y="7128"/>
                  </a:lnTo>
                  <a:lnTo>
                    <a:pt x="1937" y="7433"/>
                  </a:lnTo>
                  <a:lnTo>
                    <a:pt x="2198" y="7749"/>
                  </a:lnTo>
                  <a:lnTo>
                    <a:pt x="2469" y="8043"/>
                  </a:lnTo>
                  <a:lnTo>
                    <a:pt x="2740" y="8322"/>
                  </a:lnTo>
                  <a:lnTo>
                    <a:pt x="2995" y="8574"/>
                  </a:lnTo>
                  <a:lnTo>
                    <a:pt x="3250" y="8801"/>
                  </a:lnTo>
                  <a:lnTo>
                    <a:pt x="3483" y="9001"/>
                  </a:lnTo>
                  <a:lnTo>
                    <a:pt x="3706" y="9185"/>
                  </a:lnTo>
                  <a:lnTo>
                    <a:pt x="3923" y="9337"/>
                  </a:lnTo>
                  <a:lnTo>
                    <a:pt x="4118" y="9479"/>
                  </a:lnTo>
                  <a:lnTo>
                    <a:pt x="4297" y="9600"/>
                  </a:lnTo>
                  <a:lnTo>
                    <a:pt x="4460" y="9705"/>
                  </a:lnTo>
                  <a:lnTo>
                    <a:pt x="4607" y="9784"/>
                  </a:lnTo>
                  <a:lnTo>
                    <a:pt x="4721" y="9853"/>
                  </a:lnTo>
                  <a:lnTo>
                    <a:pt x="4818" y="9905"/>
                  </a:lnTo>
                  <a:cubicBezTo>
                    <a:pt x="4845" y="9916"/>
                    <a:pt x="4873" y="9926"/>
                    <a:pt x="4900" y="9937"/>
                  </a:cubicBezTo>
                  <a:cubicBezTo>
                    <a:pt x="4916" y="9946"/>
                    <a:pt x="4932" y="9954"/>
                    <a:pt x="4948" y="9963"/>
                  </a:cubicBezTo>
                  <a:cubicBezTo>
                    <a:pt x="4955" y="9967"/>
                    <a:pt x="4963" y="9970"/>
                    <a:pt x="4970" y="9974"/>
                  </a:cubicBezTo>
                  <a:cubicBezTo>
                    <a:pt x="4988" y="9983"/>
                    <a:pt x="5006" y="9991"/>
                    <a:pt x="5024" y="10000"/>
                  </a:cubicBezTo>
                  <a:lnTo>
                    <a:pt x="10000" y="7144"/>
                  </a:lnTo>
                  <a:lnTo>
                    <a:pt x="9837" y="704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Freeform 26"/>
            <p:cNvSpPr>
              <a:spLocks/>
            </p:cNvSpPr>
            <p:nvPr/>
          </p:nvSpPr>
          <p:spPr bwMode="auto">
            <a:xfrm>
              <a:off x="1353592" y="3356992"/>
              <a:ext cx="1346200" cy="876300"/>
            </a:xfrm>
            <a:custGeom>
              <a:avLst/>
              <a:gdLst/>
              <a:ahLst/>
              <a:cxnLst>
                <a:cxn ang="0">
                  <a:pos x="852" y="1100"/>
                </a:cxn>
                <a:cxn ang="0">
                  <a:pos x="821" y="1082"/>
                </a:cxn>
                <a:cxn ang="0">
                  <a:pos x="776" y="1053"/>
                </a:cxn>
                <a:cxn ang="0">
                  <a:pos x="721" y="1017"/>
                </a:cxn>
                <a:cxn ang="0">
                  <a:pos x="657" y="967"/>
                </a:cxn>
                <a:cxn ang="0">
                  <a:pos x="584" y="908"/>
                </a:cxn>
                <a:cxn ang="0">
                  <a:pos x="506" y="833"/>
                </a:cxn>
                <a:cxn ang="0">
                  <a:pos x="422" y="747"/>
                </a:cxn>
                <a:cxn ang="0">
                  <a:pos x="338" y="648"/>
                </a:cxn>
                <a:cxn ang="0">
                  <a:pos x="263" y="551"/>
                </a:cxn>
                <a:cxn ang="0">
                  <a:pos x="199" y="458"/>
                </a:cxn>
                <a:cxn ang="0">
                  <a:pos x="142" y="369"/>
                </a:cxn>
                <a:cxn ang="0">
                  <a:pos x="96" y="289"/>
                </a:cxn>
                <a:cxn ang="0">
                  <a:pos x="58" y="218"/>
                </a:cxn>
                <a:cxn ang="0">
                  <a:pos x="28" y="158"/>
                </a:cxn>
                <a:cxn ang="0">
                  <a:pos x="7" y="115"/>
                </a:cxn>
                <a:cxn ang="0">
                  <a:pos x="243" y="0"/>
                </a:cxn>
                <a:cxn ang="0">
                  <a:pos x="301" y="86"/>
                </a:cxn>
                <a:cxn ang="0">
                  <a:pos x="367" y="170"/>
                </a:cxn>
                <a:cxn ang="0">
                  <a:pos x="440" y="249"/>
                </a:cxn>
                <a:cxn ang="0">
                  <a:pos x="510" y="321"/>
                </a:cxn>
                <a:cxn ang="0">
                  <a:pos x="574" y="382"/>
                </a:cxn>
                <a:cxn ang="0">
                  <a:pos x="627" y="428"/>
                </a:cxn>
                <a:cxn ang="0">
                  <a:pos x="662" y="460"/>
                </a:cxn>
                <a:cxn ang="0">
                  <a:pos x="675" y="469"/>
                </a:cxn>
                <a:cxn ang="0">
                  <a:pos x="1127" y="178"/>
                </a:cxn>
                <a:cxn ang="0">
                  <a:pos x="1195" y="238"/>
                </a:cxn>
                <a:cxn ang="0">
                  <a:pos x="1274" y="304"/>
                </a:cxn>
                <a:cxn ang="0">
                  <a:pos x="1362" y="372"/>
                </a:cxn>
                <a:cxn ang="0">
                  <a:pos x="1451" y="436"/>
                </a:cxn>
                <a:cxn ang="0">
                  <a:pos x="1535" y="498"/>
                </a:cxn>
                <a:cxn ang="0">
                  <a:pos x="1612" y="552"/>
                </a:cxn>
                <a:cxn ang="0">
                  <a:pos x="1673" y="594"/>
                </a:cxn>
                <a:cxn ang="0">
                  <a:pos x="864" y="1105"/>
                </a:cxn>
              </a:cxnLst>
              <a:rect l="0" t="0" r="r" b="b"/>
              <a:pathLst>
                <a:path w="1696" h="1105">
                  <a:moveTo>
                    <a:pt x="864" y="1105"/>
                  </a:moveTo>
                  <a:lnTo>
                    <a:pt x="852" y="1100"/>
                  </a:lnTo>
                  <a:lnTo>
                    <a:pt x="839" y="1091"/>
                  </a:lnTo>
                  <a:lnTo>
                    <a:pt x="821" y="1082"/>
                  </a:lnTo>
                  <a:lnTo>
                    <a:pt x="801" y="1068"/>
                  </a:lnTo>
                  <a:lnTo>
                    <a:pt x="776" y="1053"/>
                  </a:lnTo>
                  <a:lnTo>
                    <a:pt x="750" y="1037"/>
                  </a:lnTo>
                  <a:lnTo>
                    <a:pt x="721" y="1017"/>
                  </a:lnTo>
                  <a:lnTo>
                    <a:pt x="690" y="994"/>
                  </a:lnTo>
                  <a:lnTo>
                    <a:pt x="657" y="967"/>
                  </a:lnTo>
                  <a:lnTo>
                    <a:pt x="622" y="939"/>
                  </a:lnTo>
                  <a:lnTo>
                    <a:pt x="584" y="908"/>
                  </a:lnTo>
                  <a:lnTo>
                    <a:pt x="546" y="873"/>
                  </a:lnTo>
                  <a:lnTo>
                    <a:pt x="506" y="833"/>
                  </a:lnTo>
                  <a:lnTo>
                    <a:pt x="465" y="792"/>
                  </a:lnTo>
                  <a:lnTo>
                    <a:pt x="422" y="747"/>
                  </a:lnTo>
                  <a:lnTo>
                    <a:pt x="379" y="698"/>
                  </a:lnTo>
                  <a:lnTo>
                    <a:pt x="338" y="648"/>
                  </a:lnTo>
                  <a:lnTo>
                    <a:pt x="300" y="600"/>
                  </a:lnTo>
                  <a:lnTo>
                    <a:pt x="263" y="551"/>
                  </a:lnTo>
                  <a:lnTo>
                    <a:pt x="230" y="504"/>
                  </a:lnTo>
                  <a:lnTo>
                    <a:pt x="199" y="458"/>
                  </a:lnTo>
                  <a:lnTo>
                    <a:pt x="169" y="412"/>
                  </a:lnTo>
                  <a:lnTo>
                    <a:pt x="142" y="369"/>
                  </a:lnTo>
                  <a:lnTo>
                    <a:pt x="118" y="327"/>
                  </a:lnTo>
                  <a:lnTo>
                    <a:pt x="96" y="289"/>
                  </a:lnTo>
                  <a:lnTo>
                    <a:pt x="75" y="251"/>
                  </a:lnTo>
                  <a:lnTo>
                    <a:pt x="58" y="218"/>
                  </a:lnTo>
                  <a:lnTo>
                    <a:pt x="41" y="187"/>
                  </a:lnTo>
                  <a:lnTo>
                    <a:pt x="28" y="158"/>
                  </a:lnTo>
                  <a:lnTo>
                    <a:pt x="17" y="135"/>
                  </a:lnTo>
                  <a:lnTo>
                    <a:pt x="7" y="115"/>
                  </a:lnTo>
                  <a:lnTo>
                    <a:pt x="0" y="99"/>
                  </a:lnTo>
                  <a:lnTo>
                    <a:pt x="243" y="0"/>
                  </a:lnTo>
                  <a:lnTo>
                    <a:pt x="270" y="43"/>
                  </a:lnTo>
                  <a:lnTo>
                    <a:pt x="301" y="86"/>
                  </a:lnTo>
                  <a:lnTo>
                    <a:pt x="334" y="129"/>
                  </a:lnTo>
                  <a:lnTo>
                    <a:pt x="367" y="170"/>
                  </a:lnTo>
                  <a:lnTo>
                    <a:pt x="404" y="211"/>
                  </a:lnTo>
                  <a:lnTo>
                    <a:pt x="440" y="249"/>
                  </a:lnTo>
                  <a:lnTo>
                    <a:pt x="475" y="288"/>
                  </a:lnTo>
                  <a:lnTo>
                    <a:pt x="510" y="321"/>
                  </a:lnTo>
                  <a:lnTo>
                    <a:pt x="543" y="354"/>
                  </a:lnTo>
                  <a:lnTo>
                    <a:pt x="574" y="382"/>
                  </a:lnTo>
                  <a:lnTo>
                    <a:pt x="602" y="407"/>
                  </a:lnTo>
                  <a:lnTo>
                    <a:pt x="627" y="428"/>
                  </a:lnTo>
                  <a:lnTo>
                    <a:pt x="647" y="446"/>
                  </a:lnTo>
                  <a:lnTo>
                    <a:pt x="662" y="460"/>
                  </a:lnTo>
                  <a:lnTo>
                    <a:pt x="672" y="466"/>
                  </a:lnTo>
                  <a:lnTo>
                    <a:pt x="675" y="469"/>
                  </a:lnTo>
                  <a:lnTo>
                    <a:pt x="1099" y="150"/>
                  </a:lnTo>
                  <a:lnTo>
                    <a:pt x="1127" y="178"/>
                  </a:lnTo>
                  <a:lnTo>
                    <a:pt x="1158" y="206"/>
                  </a:lnTo>
                  <a:lnTo>
                    <a:pt x="1195" y="238"/>
                  </a:lnTo>
                  <a:lnTo>
                    <a:pt x="1233" y="271"/>
                  </a:lnTo>
                  <a:lnTo>
                    <a:pt x="1274" y="304"/>
                  </a:lnTo>
                  <a:lnTo>
                    <a:pt x="1317" y="337"/>
                  </a:lnTo>
                  <a:lnTo>
                    <a:pt x="1362" y="372"/>
                  </a:lnTo>
                  <a:lnTo>
                    <a:pt x="1406" y="405"/>
                  </a:lnTo>
                  <a:lnTo>
                    <a:pt x="1451" y="436"/>
                  </a:lnTo>
                  <a:lnTo>
                    <a:pt x="1494" y="468"/>
                  </a:lnTo>
                  <a:lnTo>
                    <a:pt x="1535" y="498"/>
                  </a:lnTo>
                  <a:lnTo>
                    <a:pt x="1575" y="526"/>
                  </a:lnTo>
                  <a:lnTo>
                    <a:pt x="1612" y="552"/>
                  </a:lnTo>
                  <a:lnTo>
                    <a:pt x="1645" y="574"/>
                  </a:lnTo>
                  <a:lnTo>
                    <a:pt x="1673" y="594"/>
                  </a:lnTo>
                  <a:lnTo>
                    <a:pt x="1696" y="610"/>
                  </a:lnTo>
                  <a:lnTo>
                    <a:pt x="864" y="110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>
              <a:off x="250825" y="1557338"/>
              <a:ext cx="2130425" cy="1865313"/>
            </a:xfrm>
            <a:custGeom>
              <a:avLst/>
              <a:gdLst/>
              <a:ahLst/>
              <a:cxnLst>
                <a:cxn ang="0">
                  <a:pos x="2684" y="463"/>
                </a:cxn>
                <a:cxn ang="0">
                  <a:pos x="1482" y="0"/>
                </a:cxn>
                <a:cxn ang="0">
                  <a:pos x="1142" y="111"/>
                </a:cxn>
                <a:cxn ang="0">
                  <a:pos x="1145" y="281"/>
                </a:cxn>
                <a:cxn ang="0">
                  <a:pos x="582" y="448"/>
                </a:cxn>
                <a:cxn ang="0">
                  <a:pos x="399" y="354"/>
                </a:cxn>
                <a:cxn ang="0">
                  <a:pos x="0" y="483"/>
                </a:cxn>
                <a:cxn ang="0">
                  <a:pos x="0" y="1183"/>
                </a:cxn>
                <a:cxn ang="0">
                  <a:pos x="40" y="1204"/>
                </a:cxn>
                <a:cxn ang="0">
                  <a:pos x="12" y="1221"/>
                </a:cxn>
                <a:cxn ang="0">
                  <a:pos x="12" y="1649"/>
                </a:cxn>
                <a:cxn ang="0">
                  <a:pos x="1137" y="2351"/>
                </a:cxn>
                <a:cxn ang="0">
                  <a:pos x="2672" y="1677"/>
                </a:cxn>
                <a:cxn ang="0">
                  <a:pos x="2672" y="1186"/>
                </a:cxn>
                <a:cxn ang="0">
                  <a:pos x="2608" y="1168"/>
                </a:cxn>
                <a:cxn ang="0">
                  <a:pos x="2674" y="1140"/>
                </a:cxn>
                <a:cxn ang="0">
                  <a:pos x="2684" y="463"/>
                </a:cxn>
              </a:cxnLst>
              <a:rect l="0" t="0" r="r" b="b"/>
              <a:pathLst>
                <a:path w="2684" h="2351">
                  <a:moveTo>
                    <a:pt x="2684" y="463"/>
                  </a:moveTo>
                  <a:lnTo>
                    <a:pt x="1482" y="0"/>
                  </a:lnTo>
                  <a:lnTo>
                    <a:pt x="1142" y="111"/>
                  </a:lnTo>
                  <a:lnTo>
                    <a:pt x="1145" y="281"/>
                  </a:lnTo>
                  <a:lnTo>
                    <a:pt x="582" y="448"/>
                  </a:lnTo>
                  <a:lnTo>
                    <a:pt x="399" y="354"/>
                  </a:lnTo>
                  <a:lnTo>
                    <a:pt x="0" y="483"/>
                  </a:lnTo>
                  <a:lnTo>
                    <a:pt x="0" y="1183"/>
                  </a:lnTo>
                  <a:lnTo>
                    <a:pt x="40" y="1204"/>
                  </a:lnTo>
                  <a:lnTo>
                    <a:pt x="12" y="1221"/>
                  </a:lnTo>
                  <a:lnTo>
                    <a:pt x="12" y="1649"/>
                  </a:lnTo>
                  <a:lnTo>
                    <a:pt x="1137" y="2351"/>
                  </a:lnTo>
                  <a:lnTo>
                    <a:pt x="2672" y="1677"/>
                  </a:lnTo>
                  <a:lnTo>
                    <a:pt x="2672" y="1186"/>
                  </a:lnTo>
                  <a:lnTo>
                    <a:pt x="2608" y="1168"/>
                  </a:lnTo>
                  <a:lnTo>
                    <a:pt x="2674" y="1140"/>
                  </a:lnTo>
                  <a:lnTo>
                    <a:pt x="2684" y="46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1292225" y="2363788"/>
              <a:ext cx="901700" cy="493713"/>
            </a:xfrm>
            <a:custGeom>
              <a:avLst/>
              <a:gdLst/>
              <a:ahLst/>
              <a:cxnLst>
                <a:cxn ang="0">
                  <a:pos x="0" y="460"/>
                </a:cxn>
                <a:cxn ang="0">
                  <a:pos x="1135" y="0"/>
                </a:cxn>
                <a:cxn ang="0">
                  <a:pos x="1135" y="152"/>
                </a:cxn>
                <a:cxn ang="0">
                  <a:pos x="0" y="622"/>
                </a:cxn>
                <a:cxn ang="0">
                  <a:pos x="0" y="460"/>
                </a:cxn>
              </a:cxnLst>
              <a:rect l="0" t="0" r="r" b="b"/>
              <a:pathLst>
                <a:path w="1135" h="622">
                  <a:moveTo>
                    <a:pt x="0" y="460"/>
                  </a:moveTo>
                  <a:lnTo>
                    <a:pt x="1135" y="0"/>
                  </a:lnTo>
                  <a:lnTo>
                    <a:pt x="1135" y="152"/>
                  </a:lnTo>
                  <a:lnTo>
                    <a:pt x="0" y="622"/>
                  </a:lnTo>
                  <a:lnTo>
                    <a:pt x="0" y="4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1150938" y="2019301"/>
              <a:ext cx="1136650" cy="895350"/>
            </a:xfrm>
            <a:custGeom>
              <a:avLst/>
              <a:gdLst/>
              <a:ahLst/>
              <a:cxnLst>
                <a:cxn ang="0">
                  <a:pos x="133" y="864"/>
                </a:cxn>
                <a:cxn ang="0">
                  <a:pos x="133" y="1074"/>
                </a:cxn>
                <a:cxn ang="0">
                  <a:pos x="0" y="1128"/>
                </a:cxn>
                <a:cxn ang="0">
                  <a:pos x="0" y="487"/>
                </a:cxn>
                <a:cxn ang="0">
                  <a:pos x="1433" y="0"/>
                </a:cxn>
                <a:cxn ang="0">
                  <a:pos x="1427" y="538"/>
                </a:cxn>
                <a:cxn ang="0">
                  <a:pos x="1360" y="566"/>
                </a:cxn>
                <a:cxn ang="0">
                  <a:pos x="1360" y="366"/>
                </a:cxn>
                <a:cxn ang="0">
                  <a:pos x="133" y="864"/>
                </a:cxn>
              </a:cxnLst>
              <a:rect l="0" t="0" r="r" b="b"/>
              <a:pathLst>
                <a:path w="1433" h="1128">
                  <a:moveTo>
                    <a:pt x="133" y="864"/>
                  </a:moveTo>
                  <a:lnTo>
                    <a:pt x="133" y="1074"/>
                  </a:lnTo>
                  <a:lnTo>
                    <a:pt x="0" y="1128"/>
                  </a:lnTo>
                  <a:lnTo>
                    <a:pt x="0" y="487"/>
                  </a:lnTo>
                  <a:lnTo>
                    <a:pt x="1433" y="0"/>
                  </a:lnTo>
                  <a:lnTo>
                    <a:pt x="1427" y="538"/>
                  </a:lnTo>
                  <a:lnTo>
                    <a:pt x="1360" y="566"/>
                  </a:lnTo>
                  <a:lnTo>
                    <a:pt x="1360" y="366"/>
                  </a:lnTo>
                  <a:lnTo>
                    <a:pt x="133" y="86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381000" y="1654176"/>
              <a:ext cx="1897063" cy="717550"/>
            </a:xfrm>
            <a:custGeom>
              <a:avLst/>
              <a:gdLst/>
              <a:ahLst/>
              <a:cxnLst>
                <a:cxn ang="0">
                  <a:pos x="2391" y="416"/>
                </a:cxn>
                <a:cxn ang="0">
                  <a:pos x="948" y="904"/>
                </a:cxn>
                <a:cxn ang="0">
                  <a:pos x="0" y="431"/>
                </a:cxn>
                <a:cxn ang="0">
                  <a:pos x="210" y="361"/>
                </a:cxn>
                <a:cxn ang="0">
                  <a:pos x="1037" y="715"/>
                </a:cxn>
                <a:cxn ang="0">
                  <a:pos x="2035" y="397"/>
                </a:cxn>
                <a:cxn ang="0">
                  <a:pos x="1156" y="53"/>
                </a:cxn>
                <a:cxn ang="0">
                  <a:pos x="1315" y="0"/>
                </a:cxn>
                <a:cxn ang="0">
                  <a:pos x="2391" y="416"/>
                </a:cxn>
              </a:cxnLst>
              <a:rect l="0" t="0" r="r" b="b"/>
              <a:pathLst>
                <a:path w="2391" h="904">
                  <a:moveTo>
                    <a:pt x="2391" y="416"/>
                  </a:moveTo>
                  <a:lnTo>
                    <a:pt x="948" y="904"/>
                  </a:lnTo>
                  <a:lnTo>
                    <a:pt x="0" y="431"/>
                  </a:lnTo>
                  <a:lnTo>
                    <a:pt x="210" y="361"/>
                  </a:lnTo>
                  <a:lnTo>
                    <a:pt x="1037" y="715"/>
                  </a:lnTo>
                  <a:lnTo>
                    <a:pt x="2035" y="397"/>
                  </a:lnTo>
                  <a:lnTo>
                    <a:pt x="1156" y="53"/>
                  </a:lnTo>
                  <a:lnTo>
                    <a:pt x="1315" y="0"/>
                  </a:lnTo>
                  <a:lnTo>
                    <a:pt x="2391" y="4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1250950" y="1717676"/>
              <a:ext cx="635000" cy="336550"/>
            </a:xfrm>
            <a:custGeom>
              <a:avLst/>
              <a:gdLst/>
              <a:ahLst/>
              <a:cxnLst>
                <a:cxn ang="0">
                  <a:pos x="448" y="425"/>
                </a:cxn>
                <a:cxn ang="0">
                  <a:pos x="2" y="132"/>
                </a:cxn>
                <a:cxn ang="0">
                  <a:pos x="0" y="0"/>
                </a:cxn>
                <a:cxn ang="0">
                  <a:pos x="801" y="314"/>
                </a:cxn>
                <a:cxn ang="0">
                  <a:pos x="448" y="425"/>
                </a:cxn>
              </a:cxnLst>
              <a:rect l="0" t="0" r="r" b="b"/>
              <a:pathLst>
                <a:path w="801" h="425">
                  <a:moveTo>
                    <a:pt x="448" y="425"/>
                  </a:moveTo>
                  <a:lnTo>
                    <a:pt x="2" y="132"/>
                  </a:lnTo>
                  <a:lnTo>
                    <a:pt x="0" y="0"/>
                  </a:lnTo>
                  <a:lnTo>
                    <a:pt x="801" y="314"/>
                  </a:lnTo>
                  <a:lnTo>
                    <a:pt x="448" y="4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763588" y="1855788"/>
              <a:ext cx="798513" cy="327025"/>
            </a:xfrm>
            <a:custGeom>
              <a:avLst/>
              <a:gdLst/>
              <a:ahLst/>
              <a:cxnLst>
                <a:cxn ang="0">
                  <a:pos x="591" y="0"/>
                </a:cxn>
                <a:cxn ang="0">
                  <a:pos x="1004" y="269"/>
                </a:cxn>
                <a:cxn ang="0">
                  <a:pos x="557" y="411"/>
                </a:cxn>
                <a:cxn ang="0">
                  <a:pos x="0" y="173"/>
                </a:cxn>
                <a:cxn ang="0">
                  <a:pos x="591" y="0"/>
                </a:cxn>
              </a:cxnLst>
              <a:rect l="0" t="0" r="r" b="b"/>
              <a:pathLst>
                <a:path w="1004" h="411">
                  <a:moveTo>
                    <a:pt x="591" y="0"/>
                  </a:moveTo>
                  <a:lnTo>
                    <a:pt x="1004" y="269"/>
                  </a:lnTo>
                  <a:lnTo>
                    <a:pt x="557" y="411"/>
                  </a:lnTo>
                  <a:lnTo>
                    <a:pt x="0" y="173"/>
                  </a:lnTo>
                  <a:lnTo>
                    <a:pt x="59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342900" y="2017713"/>
              <a:ext cx="771525" cy="881063"/>
            </a:xfrm>
            <a:custGeom>
              <a:avLst/>
              <a:gdLst/>
              <a:ahLst/>
              <a:cxnLst>
                <a:cxn ang="0">
                  <a:pos x="0" y="575"/>
                </a:cxn>
                <a:cxn ang="0">
                  <a:pos x="0" y="0"/>
                </a:cxn>
                <a:cxn ang="0">
                  <a:pos x="971" y="484"/>
                </a:cxn>
                <a:cxn ang="0">
                  <a:pos x="971" y="1110"/>
                </a:cxn>
                <a:cxn ang="0">
                  <a:pos x="902" y="1073"/>
                </a:cxn>
                <a:cxn ang="0">
                  <a:pos x="830" y="1035"/>
                </a:cxn>
                <a:cxn ang="0">
                  <a:pos x="758" y="996"/>
                </a:cxn>
                <a:cxn ang="0">
                  <a:pos x="683" y="956"/>
                </a:cxn>
                <a:cxn ang="0">
                  <a:pos x="609" y="916"/>
                </a:cxn>
                <a:cxn ang="0">
                  <a:pos x="534" y="875"/>
                </a:cxn>
                <a:cxn ang="0">
                  <a:pos x="461" y="835"/>
                </a:cxn>
                <a:cxn ang="0">
                  <a:pos x="390" y="797"/>
                </a:cxn>
                <a:cxn ang="0">
                  <a:pos x="322" y="761"/>
                </a:cxn>
                <a:cxn ang="0">
                  <a:pos x="258" y="724"/>
                </a:cxn>
                <a:cxn ang="0">
                  <a:pos x="198" y="691"/>
                </a:cxn>
                <a:cxn ang="0">
                  <a:pos x="145" y="661"/>
                </a:cxn>
                <a:cxn ang="0">
                  <a:pos x="97" y="635"/>
                </a:cxn>
                <a:cxn ang="0">
                  <a:pos x="56" y="610"/>
                </a:cxn>
                <a:cxn ang="0">
                  <a:pos x="23" y="590"/>
                </a:cxn>
                <a:cxn ang="0">
                  <a:pos x="0" y="575"/>
                </a:cxn>
              </a:cxnLst>
              <a:rect l="0" t="0" r="r" b="b"/>
              <a:pathLst>
                <a:path w="971" h="1110">
                  <a:moveTo>
                    <a:pt x="0" y="575"/>
                  </a:moveTo>
                  <a:lnTo>
                    <a:pt x="0" y="0"/>
                  </a:lnTo>
                  <a:lnTo>
                    <a:pt x="971" y="484"/>
                  </a:lnTo>
                  <a:lnTo>
                    <a:pt x="971" y="1110"/>
                  </a:lnTo>
                  <a:lnTo>
                    <a:pt x="902" y="1073"/>
                  </a:lnTo>
                  <a:lnTo>
                    <a:pt x="830" y="1035"/>
                  </a:lnTo>
                  <a:lnTo>
                    <a:pt x="758" y="996"/>
                  </a:lnTo>
                  <a:lnTo>
                    <a:pt x="683" y="956"/>
                  </a:lnTo>
                  <a:lnTo>
                    <a:pt x="609" y="916"/>
                  </a:lnTo>
                  <a:lnTo>
                    <a:pt x="534" y="875"/>
                  </a:lnTo>
                  <a:lnTo>
                    <a:pt x="461" y="835"/>
                  </a:lnTo>
                  <a:lnTo>
                    <a:pt x="390" y="797"/>
                  </a:lnTo>
                  <a:lnTo>
                    <a:pt x="322" y="761"/>
                  </a:lnTo>
                  <a:lnTo>
                    <a:pt x="258" y="724"/>
                  </a:lnTo>
                  <a:lnTo>
                    <a:pt x="198" y="691"/>
                  </a:lnTo>
                  <a:lnTo>
                    <a:pt x="145" y="661"/>
                  </a:lnTo>
                  <a:lnTo>
                    <a:pt x="97" y="635"/>
                  </a:lnTo>
                  <a:lnTo>
                    <a:pt x="56" y="610"/>
                  </a:lnTo>
                  <a:lnTo>
                    <a:pt x="23" y="590"/>
                  </a:lnTo>
                  <a:lnTo>
                    <a:pt x="0" y="5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749300" y="2393951"/>
              <a:ext cx="328613" cy="215900"/>
            </a:xfrm>
            <a:custGeom>
              <a:avLst/>
              <a:gdLst/>
              <a:ahLst/>
              <a:cxnLst>
                <a:cxn ang="0">
                  <a:pos x="415" y="271"/>
                </a:cxn>
                <a:cxn ang="0">
                  <a:pos x="415" y="230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15" y="271"/>
                </a:cxn>
              </a:cxnLst>
              <a:rect l="0" t="0" r="r" b="b"/>
              <a:pathLst>
                <a:path w="415" h="271">
                  <a:moveTo>
                    <a:pt x="415" y="271"/>
                  </a:moveTo>
                  <a:lnTo>
                    <a:pt x="415" y="23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15" y="27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749300" y="2465388"/>
              <a:ext cx="328613" cy="215900"/>
            </a:xfrm>
            <a:custGeom>
              <a:avLst/>
              <a:gdLst/>
              <a:ahLst/>
              <a:cxnLst>
                <a:cxn ang="0">
                  <a:pos x="415" y="271"/>
                </a:cxn>
                <a:cxn ang="0">
                  <a:pos x="415" y="228"/>
                </a:cxn>
                <a:cxn ang="0">
                  <a:pos x="0" y="0"/>
                </a:cxn>
                <a:cxn ang="0">
                  <a:pos x="0" y="41"/>
                </a:cxn>
                <a:cxn ang="0">
                  <a:pos x="415" y="271"/>
                </a:cxn>
              </a:cxnLst>
              <a:rect l="0" t="0" r="r" b="b"/>
              <a:pathLst>
                <a:path w="415" h="271">
                  <a:moveTo>
                    <a:pt x="415" y="271"/>
                  </a:moveTo>
                  <a:lnTo>
                    <a:pt x="415" y="228"/>
                  </a:lnTo>
                  <a:lnTo>
                    <a:pt x="0" y="0"/>
                  </a:lnTo>
                  <a:lnTo>
                    <a:pt x="0" y="41"/>
                  </a:lnTo>
                  <a:lnTo>
                    <a:pt x="415" y="27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749300" y="2536826"/>
              <a:ext cx="328613" cy="214313"/>
            </a:xfrm>
            <a:custGeom>
              <a:avLst/>
              <a:gdLst/>
              <a:ahLst/>
              <a:cxnLst>
                <a:cxn ang="0">
                  <a:pos x="415" y="270"/>
                </a:cxn>
                <a:cxn ang="0">
                  <a:pos x="415" y="228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15" y="270"/>
                </a:cxn>
              </a:cxnLst>
              <a:rect l="0" t="0" r="r" b="b"/>
              <a:pathLst>
                <a:path w="415" h="270">
                  <a:moveTo>
                    <a:pt x="415" y="270"/>
                  </a:moveTo>
                  <a:lnTo>
                    <a:pt x="415" y="228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15" y="27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749300" y="2608263"/>
              <a:ext cx="328613" cy="214313"/>
            </a:xfrm>
            <a:custGeom>
              <a:avLst/>
              <a:gdLst/>
              <a:ahLst/>
              <a:cxnLst>
                <a:cxn ang="0">
                  <a:pos x="415" y="270"/>
                </a:cxn>
                <a:cxn ang="0">
                  <a:pos x="415" y="229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15" y="270"/>
                </a:cxn>
              </a:cxnLst>
              <a:rect l="0" t="0" r="r" b="b"/>
              <a:pathLst>
                <a:path w="415" h="270">
                  <a:moveTo>
                    <a:pt x="415" y="270"/>
                  </a:moveTo>
                  <a:lnTo>
                    <a:pt x="415" y="229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15" y="27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384175" y="2192338"/>
              <a:ext cx="328613" cy="215900"/>
            </a:xfrm>
            <a:custGeom>
              <a:avLst/>
              <a:gdLst/>
              <a:ahLst/>
              <a:cxnLst>
                <a:cxn ang="0">
                  <a:pos x="413" y="271"/>
                </a:cxn>
                <a:cxn ang="0">
                  <a:pos x="413" y="228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13" y="271"/>
                </a:cxn>
              </a:cxnLst>
              <a:rect l="0" t="0" r="r" b="b"/>
              <a:pathLst>
                <a:path w="413" h="271">
                  <a:moveTo>
                    <a:pt x="413" y="271"/>
                  </a:moveTo>
                  <a:lnTo>
                    <a:pt x="413" y="228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13" y="27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auto">
            <a:xfrm>
              <a:off x="384175" y="2263776"/>
              <a:ext cx="328613" cy="215900"/>
            </a:xfrm>
            <a:custGeom>
              <a:avLst/>
              <a:gdLst/>
              <a:ahLst/>
              <a:cxnLst>
                <a:cxn ang="0">
                  <a:pos x="413" y="271"/>
                </a:cxn>
                <a:cxn ang="0">
                  <a:pos x="413" y="230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13" y="271"/>
                </a:cxn>
              </a:cxnLst>
              <a:rect l="0" t="0" r="r" b="b"/>
              <a:pathLst>
                <a:path w="413" h="271">
                  <a:moveTo>
                    <a:pt x="413" y="271"/>
                  </a:moveTo>
                  <a:lnTo>
                    <a:pt x="413" y="23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13" y="27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auto">
            <a:xfrm>
              <a:off x="384175" y="2335213"/>
              <a:ext cx="328613" cy="215900"/>
            </a:xfrm>
            <a:custGeom>
              <a:avLst/>
              <a:gdLst/>
              <a:ahLst/>
              <a:cxnLst>
                <a:cxn ang="0">
                  <a:pos x="413" y="271"/>
                </a:cxn>
                <a:cxn ang="0">
                  <a:pos x="413" y="228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13" y="271"/>
                </a:cxn>
              </a:cxnLst>
              <a:rect l="0" t="0" r="r" b="b"/>
              <a:pathLst>
                <a:path w="413" h="271">
                  <a:moveTo>
                    <a:pt x="413" y="271"/>
                  </a:moveTo>
                  <a:lnTo>
                    <a:pt x="413" y="228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13" y="27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auto">
            <a:xfrm>
              <a:off x="384175" y="2406651"/>
              <a:ext cx="328613" cy="215900"/>
            </a:xfrm>
            <a:custGeom>
              <a:avLst/>
              <a:gdLst/>
              <a:ahLst/>
              <a:cxnLst>
                <a:cxn ang="0">
                  <a:pos x="413" y="272"/>
                </a:cxn>
                <a:cxn ang="0">
                  <a:pos x="413" y="229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13" y="272"/>
                </a:cxn>
              </a:cxnLst>
              <a:rect l="0" t="0" r="r" b="b"/>
              <a:pathLst>
                <a:path w="413" h="272">
                  <a:moveTo>
                    <a:pt x="413" y="272"/>
                  </a:moveTo>
                  <a:lnTo>
                    <a:pt x="413" y="229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13" y="27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auto">
            <a:xfrm>
              <a:off x="338138" y="2563813"/>
              <a:ext cx="787400" cy="7350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8"/>
                </a:cxn>
                <a:cxn ang="0">
                  <a:pos x="991" y="927"/>
                </a:cxn>
                <a:cxn ang="0">
                  <a:pos x="991" y="561"/>
                </a:cxn>
                <a:cxn ang="0">
                  <a:pos x="0" y="0"/>
                </a:cxn>
              </a:cxnLst>
              <a:rect l="0" t="0" r="r" b="b"/>
              <a:pathLst>
                <a:path w="991" h="927">
                  <a:moveTo>
                    <a:pt x="0" y="0"/>
                  </a:moveTo>
                  <a:lnTo>
                    <a:pt x="0" y="318"/>
                  </a:lnTo>
                  <a:lnTo>
                    <a:pt x="991" y="927"/>
                  </a:lnTo>
                  <a:lnTo>
                    <a:pt x="991" y="5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auto">
            <a:xfrm>
              <a:off x="1158875" y="2532063"/>
              <a:ext cx="1130300" cy="798513"/>
            </a:xfrm>
            <a:custGeom>
              <a:avLst/>
              <a:gdLst/>
              <a:ahLst/>
              <a:cxnLst>
                <a:cxn ang="0">
                  <a:pos x="0" y="589"/>
                </a:cxn>
                <a:cxn ang="0">
                  <a:pos x="1425" y="0"/>
                </a:cxn>
                <a:cxn ang="0">
                  <a:pos x="1425" y="376"/>
                </a:cxn>
                <a:cxn ang="0">
                  <a:pos x="0" y="1008"/>
                </a:cxn>
                <a:cxn ang="0">
                  <a:pos x="0" y="589"/>
                </a:cxn>
              </a:cxnLst>
              <a:rect l="0" t="0" r="r" b="b"/>
              <a:pathLst>
                <a:path w="1425" h="1008">
                  <a:moveTo>
                    <a:pt x="0" y="589"/>
                  </a:moveTo>
                  <a:lnTo>
                    <a:pt x="1425" y="0"/>
                  </a:lnTo>
                  <a:lnTo>
                    <a:pt x="1425" y="376"/>
                  </a:lnTo>
                  <a:lnTo>
                    <a:pt x="0" y="1008"/>
                  </a:lnTo>
                  <a:lnTo>
                    <a:pt x="0" y="58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8" name="Freeform 24"/>
            <p:cNvSpPr>
              <a:spLocks/>
            </p:cNvSpPr>
            <p:nvPr/>
          </p:nvSpPr>
          <p:spPr bwMode="auto">
            <a:xfrm>
              <a:off x="1403648" y="2411413"/>
              <a:ext cx="1463675" cy="1508125"/>
            </a:xfrm>
            <a:custGeom>
              <a:avLst/>
              <a:gdLst/>
              <a:ahLst/>
              <a:cxnLst>
                <a:cxn ang="0">
                  <a:pos x="1807" y="1334"/>
                </a:cxn>
                <a:cxn ang="0">
                  <a:pos x="1765" y="1305"/>
                </a:cxn>
                <a:cxn ang="0">
                  <a:pos x="1692" y="1253"/>
                </a:cxn>
                <a:cxn ang="0">
                  <a:pos x="1596" y="1185"/>
                </a:cxn>
                <a:cxn ang="0">
                  <a:pos x="1491" y="1107"/>
                </a:cxn>
                <a:cxn ang="0">
                  <a:pos x="1383" y="1024"/>
                </a:cxn>
                <a:cxn ang="0">
                  <a:pos x="1282" y="943"/>
                </a:cxn>
                <a:cxn ang="0">
                  <a:pos x="1199" y="870"/>
                </a:cxn>
                <a:cxn ang="0">
                  <a:pos x="1815" y="458"/>
                </a:cxn>
                <a:cxn ang="0">
                  <a:pos x="1754" y="444"/>
                </a:cxn>
                <a:cxn ang="0">
                  <a:pos x="1719" y="435"/>
                </a:cxn>
                <a:cxn ang="0">
                  <a:pos x="1659" y="419"/>
                </a:cxn>
                <a:cxn ang="0">
                  <a:pos x="1580" y="397"/>
                </a:cxn>
                <a:cxn ang="0">
                  <a:pos x="1486" y="369"/>
                </a:cxn>
                <a:cxn ang="0">
                  <a:pos x="1386" y="338"/>
                </a:cxn>
                <a:cxn ang="0">
                  <a:pos x="1287" y="301"/>
                </a:cxn>
                <a:cxn ang="0">
                  <a:pos x="1194" y="262"/>
                </a:cxn>
                <a:cxn ang="0">
                  <a:pos x="1115" y="219"/>
                </a:cxn>
                <a:cxn ang="0">
                  <a:pos x="1047" y="177"/>
                </a:cxn>
                <a:cxn ang="0">
                  <a:pos x="988" y="138"/>
                </a:cxn>
                <a:cxn ang="0">
                  <a:pos x="940" y="101"/>
                </a:cxn>
                <a:cxn ang="0">
                  <a:pos x="902" y="70"/>
                </a:cxn>
                <a:cxn ang="0">
                  <a:pos x="872" y="45"/>
                </a:cxn>
                <a:cxn ang="0">
                  <a:pos x="854" y="25"/>
                </a:cxn>
                <a:cxn ang="0">
                  <a:pos x="844" y="15"/>
                </a:cxn>
                <a:cxn ang="0">
                  <a:pos x="832" y="0"/>
                </a:cxn>
                <a:cxn ang="0">
                  <a:pos x="31" y="353"/>
                </a:cxn>
                <a:cxn ang="0">
                  <a:pos x="43" y="384"/>
                </a:cxn>
                <a:cxn ang="0">
                  <a:pos x="79" y="460"/>
                </a:cxn>
                <a:cxn ang="0">
                  <a:pos x="152" y="573"/>
                </a:cxn>
                <a:cxn ang="0">
                  <a:pos x="268" y="710"/>
                </a:cxn>
                <a:cxn ang="0">
                  <a:pos x="8" y="841"/>
                </a:cxn>
                <a:cxn ang="0">
                  <a:pos x="15" y="856"/>
                </a:cxn>
                <a:cxn ang="0">
                  <a:pos x="33" y="895"/>
                </a:cxn>
                <a:cxn ang="0">
                  <a:pos x="64" y="958"/>
                </a:cxn>
                <a:cxn ang="0">
                  <a:pos x="107" y="1039"/>
                </a:cxn>
                <a:cxn ang="0">
                  <a:pos x="162" y="1133"/>
                </a:cxn>
                <a:cxn ang="0">
                  <a:pos x="230" y="1241"/>
                </a:cxn>
                <a:cxn ang="0">
                  <a:pos x="311" y="1355"/>
                </a:cxn>
                <a:cxn ang="0">
                  <a:pos x="405" y="1473"/>
                </a:cxn>
                <a:cxn ang="0">
                  <a:pos x="505" y="1582"/>
                </a:cxn>
                <a:cxn ang="0">
                  <a:pos x="599" y="1673"/>
                </a:cxn>
                <a:cxn ang="0">
                  <a:pos x="683" y="1746"/>
                </a:cxn>
                <a:cxn ang="0">
                  <a:pos x="759" y="1802"/>
                </a:cxn>
                <a:cxn ang="0">
                  <a:pos x="822" y="1845"/>
                </a:cxn>
                <a:cxn ang="0">
                  <a:pos x="870" y="1873"/>
                </a:cxn>
                <a:cxn ang="0">
                  <a:pos x="903" y="1889"/>
                </a:cxn>
                <a:cxn ang="0">
                  <a:pos x="916" y="1896"/>
                </a:cxn>
                <a:cxn ang="0">
                  <a:pos x="1843" y="1358"/>
                </a:cxn>
              </a:cxnLst>
              <a:rect l="0" t="0" r="r" b="b"/>
              <a:pathLst>
                <a:path w="1843" h="1901">
                  <a:moveTo>
                    <a:pt x="1813" y="1339"/>
                  </a:moveTo>
                  <a:lnTo>
                    <a:pt x="1807" y="1334"/>
                  </a:lnTo>
                  <a:lnTo>
                    <a:pt x="1790" y="1322"/>
                  </a:lnTo>
                  <a:lnTo>
                    <a:pt x="1765" y="1305"/>
                  </a:lnTo>
                  <a:lnTo>
                    <a:pt x="1732" y="1281"/>
                  </a:lnTo>
                  <a:lnTo>
                    <a:pt x="1692" y="1253"/>
                  </a:lnTo>
                  <a:lnTo>
                    <a:pt x="1646" y="1221"/>
                  </a:lnTo>
                  <a:lnTo>
                    <a:pt x="1596" y="1185"/>
                  </a:lnTo>
                  <a:lnTo>
                    <a:pt x="1545" y="1147"/>
                  </a:lnTo>
                  <a:lnTo>
                    <a:pt x="1491" y="1107"/>
                  </a:lnTo>
                  <a:lnTo>
                    <a:pt x="1436" y="1066"/>
                  </a:lnTo>
                  <a:lnTo>
                    <a:pt x="1383" y="1024"/>
                  </a:lnTo>
                  <a:lnTo>
                    <a:pt x="1330" y="983"/>
                  </a:lnTo>
                  <a:lnTo>
                    <a:pt x="1282" y="943"/>
                  </a:lnTo>
                  <a:lnTo>
                    <a:pt x="1237" y="905"/>
                  </a:lnTo>
                  <a:lnTo>
                    <a:pt x="1199" y="870"/>
                  </a:lnTo>
                  <a:lnTo>
                    <a:pt x="1166" y="839"/>
                  </a:lnTo>
                  <a:lnTo>
                    <a:pt x="1815" y="458"/>
                  </a:lnTo>
                  <a:lnTo>
                    <a:pt x="1759" y="445"/>
                  </a:lnTo>
                  <a:lnTo>
                    <a:pt x="1754" y="444"/>
                  </a:lnTo>
                  <a:lnTo>
                    <a:pt x="1740" y="440"/>
                  </a:lnTo>
                  <a:lnTo>
                    <a:pt x="1719" y="435"/>
                  </a:lnTo>
                  <a:lnTo>
                    <a:pt x="1692" y="429"/>
                  </a:lnTo>
                  <a:lnTo>
                    <a:pt x="1659" y="419"/>
                  </a:lnTo>
                  <a:lnTo>
                    <a:pt x="1621" y="409"/>
                  </a:lnTo>
                  <a:lnTo>
                    <a:pt x="1580" y="397"/>
                  </a:lnTo>
                  <a:lnTo>
                    <a:pt x="1534" y="384"/>
                  </a:lnTo>
                  <a:lnTo>
                    <a:pt x="1486" y="369"/>
                  </a:lnTo>
                  <a:lnTo>
                    <a:pt x="1438" y="354"/>
                  </a:lnTo>
                  <a:lnTo>
                    <a:pt x="1386" y="338"/>
                  </a:lnTo>
                  <a:lnTo>
                    <a:pt x="1337" y="320"/>
                  </a:lnTo>
                  <a:lnTo>
                    <a:pt x="1287" y="301"/>
                  </a:lnTo>
                  <a:lnTo>
                    <a:pt x="1239" y="281"/>
                  </a:lnTo>
                  <a:lnTo>
                    <a:pt x="1194" y="262"/>
                  </a:lnTo>
                  <a:lnTo>
                    <a:pt x="1153" y="240"/>
                  </a:lnTo>
                  <a:lnTo>
                    <a:pt x="1115" y="219"/>
                  </a:lnTo>
                  <a:lnTo>
                    <a:pt x="1080" y="199"/>
                  </a:lnTo>
                  <a:lnTo>
                    <a:pt x="1047" y="177"/>
                  </a:lnTo>
                  <a:lnTo>
                    <a:pt x="1016" y="157"/>
                  </a:lnTo>
                  <a:lnTo>
                    <a:pt x="988" y="138"/>
                  </a:lnTo>
                  <a:lnTo>
                    <a:pt x="963" y="119"/>
                  </a:lnTo>
                  <a:lnTo>
                    <a:pt x="940" y="101"/>
                  </a:lnTo>
                  <a:lnTo>
                    <a:pt x="920" y="85"/>
                  </a:lnTo>
                  <a:lnTo>
                    <a:pt x="902" y="70"/>
                  </a:lnTo>
                  <a:lnTo>
                    <a:pt x="885" y="57"/>
                  </a:lnTo>
                  <a:lnTo>
                    <a:pt x="872" y="45"/>
                  </a:lnTo>
                  <a:lnTo>
                    <a:pt x="862" y="33"/>
                  </a:lnTo>
                  <a:lnTo>
                    <a:pt x="854" y="25"/>
                  </a:lnTo>
                  <a:lnTo>
                    <a:pt x="847" y="18"/>
                  </a:lnTo>
                  <a:lnTo>
                    <a:pt x="844" y="15"/>
                  </a:lnTo>
                  <a:lnTo>
                    <a:pt x="842" y="13"/>
                  </a:lnTo>
                  <a:lnTo>
                    <a:pt x="832" y="0"/>
                  </a:lnTo>
                  <a:lnTo>
                    <a:pt x="25" y="333"/>
                  </a:lnTo>
                  <a:lnTo>
                    <a:pt x="31" y="353"/>
                  </a:lnTo>
                  <a:lnTo>
                    <a:pt x="35" y="363"/>
                  </a:lnTo>
                  <a:lnTo>
                    <a:pt x="43" y="384"/>
                  </a:lnTo>
                  <a:lnTo>
                    <a:pt x="58" y="417"/>
                  </a:lnTo>
                  <a:lnTo>
                    <a:pt x="79" y="460"/>
                  </a:lnTo>
                  <a:lnTo>
                    <a:pt x="111" y="511"/>
                  </a:lnTo>
                  <a:lnTo>
                    <a:pt x="152" y="573"/>
                  </a:lnTo>
                  <a:lnTo>
                    <a:pt x="203" y="639"/>
                  </a:lnTo>
                  <a:lnTo>
                    <a:pt x="268" y="710"/>
                  </a:lnTo>
                  <a:lnTo>
                    <a:pt x="0" y="819"/>
                  </a:lnTo>
                  <a:lnTo>
                    <a:pt x="8" y="841"/>
                  </a:lnTo>
                  <a:lnTo>
                    <a:pt x="10" y="844"/>
                  </a:lnTo>
                  <a:lnTo>
                    <a:pt x="15" y="856"/>
                  </a:lnTo>
                  <a:lnTo>
                    <a:pt x="23" y="872"/>
                  </a:lnTo>
                  <a:lnTo>
                    <a:pt x="33" y="895"/>
                  </a:lnTo>
                  <a:lnTo>
                    <a:pt x="46" y="925"/>
                  </a:lnTo>
                  <a:lnTo>
                    <a:pt x="64" y="958"/>
                  </a:lnTo>
                  <a:lnTo>
                    <a:pt x="84" y="996"/>
                  </a:lnTo>
                  <a:lnTo>
                    <a:pt x="107" y="1039"/>
                  </a:lnTo>
                  <a:lnTo>
                    <a:pt x="132" y="1085"/>
                  </a:lnTo>
                  <a:lnTo>
                    <a:pt x="162" y="1133"/>
                  </a:lnTo>
                  <a:lnTo>
                    <a:pt x="195" y="1186"/>
                  </a:lnTo>
                  <a:lnTo>
                    <a:pt x="230" y="1241"/>
                  </a:lnTo>
                  <a:lnTo>
                    <a:pt x="270" y="1297"/>
                  </a:lnTo>
                  <a:lnTo>
                    <a:pt x="311" y="1355"/>
                  </a:lnTo>
                  <a:lnTo>
                    <a:pt x="357" y="1413"/>
                  </a:lnTo>
                  <a:lnTo>
                    <a:pt x="405" y="1473"/>
                  </a:lnTo>
                  <a:lnTo>
                    <a:pt x="455" y="1529"/>
                  </a:lnTo>
                  <a:lnTo>
                    <a:pt x="505" y="1582"/>
                  </a:lnTo>
                  <a:lnTo>
                    <a:pt x="552" y="1630"/>
                  </a:lnTo>
                  <a:lnTo>
                    <a:pt x="599" y="1673"/>
                  </a:lnTo>
                  <a:lnTo>
                    <a:pt x="642" y="1711"/>
                  </a:lnTo>
                  <a:lnTo>
                    <a:pt x="683" y="1746"/>
                  </a:lnTo>
                  <a:lnTo>
                    <a:pt x="723" y="1775"/>
                  </a:lnTo>
                  <a:lnTo>
                    <a:pt x="759" y="1802"/>
                  </a:lnTo>
                  <a:lnTo>
                    <a:pt x="792" y="1825"/>
                  </a:lnTo>
                  <a:lnTo>
                    <a:pt x="822" y="1845"/>
                  </a:lnTo>
                  <a:lnTo>
                    <a:pt x="849" y="1860"/>
                  </a:lnTo>
                  <a:lnTo>
                    <a:pt x="870" y="1873"/>
                  </a:lnTo>
                  <a:lnTo>
                    <a:pt x="888" y="1883"/>
                  </a:lnTo>
                  <a:lnTo>
                    <a:pt x="903" y="1889"/>
                  </a:lnTo>
                  <a:lnTo>
                    <a:pt x="912" y="1894"/>
                  </a:lnTo>
                  <a:lnTo>
                    <a:pt x="916" y="1896"/>
                  </a:lnTo>
                  <a:lnTo>
                    <a:pt x="926" y="1901"/>
                  </a:lnTo>
                  <a:lnTo>
                    <a:pt x="1843" y="1358"/>
                  </a:lnTo>
                  <a:lnTo>
                    <a:pt x="1813" y="133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9" name="Freeform 25"/>
            <p:cNvSpPr>
              <a:spLocks/>
            </p:cNvSpPr>
            <p:nvPr/>
          </p:nvSpPr>
          <p:spPr bwMode="auto">
            <a:xfrm>
              <a:off x="1477963" y="2455863"/>
              <a:ext cx="1246188" cy="700088"/>
            </a:xfrm>
            <a:custGeom>
              <a:avLst/>
              <a:gdLst/>
              <a:ahLst/>
              <a:cxnLst>
                <a:cxn ang="0">
                  <a:pos x="1010" y="224"/>
                </a:cxn>
                <a:cxn ang="0">
                  <a:pos x="1043" y="241"/>
                </a:cxn>
                <a:cxn ang="0">
                  <a:pos x="1077" y="258"/>
                </a:cxn>
                <a:cxn ang="0">
                  <a:pos x="1114" y="274"/>
                </a:cxn>
                <a:cxn ang="0">
                  <a:pos x="1152" y="289"/>
                </a:cxn>
                <a:cxn ang="0">
                  <a:pos x="1192" y="304"/>
                </a:cxn>
                <a:cxn ang="0">
                  <a:pos x="1231" y="319"/>
                </a:cxn>
                <a:cxn ang="0">
                  <a:pos x="1271" y="332"/>
                </a:cxn>
                <a:cxn ang="0">
                  <a:pos x="1311" y="345"/>
                </a:cxn>
                <a:cxn ang="0">
                  <a:pos x="1349" y="357"/>
                </a:cxn>
                <a:cxn ang="0">
                  <a:pos x="1387" y="368"/>
                </a:cxn>
                <a:cxn ang="0">
                  <a:pos x="1423" y="380"/>
                </a:cxn>
                <a:cxn ang="0">
                  <a:pos x="1458" y="390"/>
                </a:cxn>
                <a:cxn ang="0">
                  <a:pos x="1489" y="398"/>
                </a:cxn>
                <a:cxn ang="0">
                  <a:pos x="1519" y="406"/>
                </a:cxn>
                <a:cxn ang="0">
                  <a:pos x="1547" y="413"/>
                </a:cxn>
                <a:cxn ang="0">
                  <a:pos x="1570" y="420"/>
                </a:cxn>
                <a:cxn ang="0">
                  <a:pos x="783" y="881"/>
                </a:cxn>
                <a:cxn ang="0">
                  <a:pos x="770" y="880"/>
                </a:cxn>
                <a:cxn ang="0">
                  <a:pos x="748" y="876"/>
                </a:cxn>
                <a:cxn ang="0">
                  <a:pos x="723" y="871"/>
                </a:cxn>
                <a:cxn ang="0">
                  <a:pos x="692" y="865"/>
                </a:cxn>
                <a:cxn ang="0">
                  <a:pos x="657" y="856"/>
                </a:cxn>
                <a:cxn ang="0">
                  <a:pos x="619" y="846"/>
                </a:cxn>
                <a:cxn ang="0">
                  <a:pos x="578" y="835"/>
                </a:cxn>
                <a:cxn ang="0">
                  <a:pos x="535" y="822"/>
                </a:cxn>
                <a:cxn ang="0">
                  <a:pos x="490" y="805"/>
                </a:cxn>
                <a:cxn ang="0">
                  <a:pos x="444" y="789"/>
                </a:cxn>
                <a:cxn ang="0">
                  <a:pos x="399" y="769"/>
                </a:cxn>
                <a:cxn ang="0">
                  <a:pos x="353" y="747"/>
                </a:cxn>
                <a:cxn ang="0">
                  <a:pos x="310" y="722"/>
                </a:cxn>
                <a:cxn ang="0">
                  <a:pos x="268" y="696"/>
                </a:cxn>
                <a:cxn ang="0">
                  <a:pos x="229" y="666"/>
                </a:cxn>
                <a:cxn ang="0">
                  <a:pos x="194" y="635"/>
                </a:cxn>
                <a:cxn ang="0">
                  <a:pos x="143" y="582"/>
                </a:cxn>
                <a:cxn ang="0">
                  <a:pos x="101" y="537"/>
                </a:cxn>
                <a:cxn ang="0">
                  <a:pos x="70" y="502"/>
                </a:cxn>
                <a:cxn ang="0">
                  <a:pos x="47" y="473"/>
                </a:cxn>
                <a:cxn ang="0">
                  <a:pos x="30" y="448"/>
                </a:cxn>
                <a:cxn ang="0">
                  <a:pos x="17" y="428"/>
                </a:cxn>
                <a:cxn ang="0">
                  <a:pos x="9" y="410"/>
                </a:cxn>
                <a:cxn ang="0">
                  <a:pos x="0" y="392"/>
                </a:cxn>
                <a:cxn ang="0">
                  <a:pos x="697" y="0"/>
                </a:cxn>
                <a:cxn ang="0">
                  <a:pos x="703" y="6"/>
                </a:cxn>
                <a:cxn ang="0">
                  <a:pos x="712" y="14"/>
                </a:cxn>
                <a:cxn ang="0">
                  <a:pos x="722" y="24"/>
                </a:cxn>
                <a:cxn ang="0">
                  <a:pos x="733" y="36"/>
                </a:cxn>
                <a:cxn ang="0">
                  <a:pos x="746" y="47"/>
                </a:cxn>
                <a:cxn ang="0">
                  <a:pos x="761" y="61"/>
                </a:cxn>
                <a:cxn ang="0">
                  <a:pos x="780" y="74"/>
                </a:cxn>
                <a:cxn ang="0">
                  <a:pos x="798" y="89"/>
                </a:cxn>
                <a:cxn ang="0">
                  <a:pos x="818" y="104"/>
                </a:cxn>
                <a:cxn ang="0">
                  <a:pos x="839" y="120"/>
                </a:cxn>
                <a:cxn ang="0">
                  <a:pos x="864" y="137"/>
                </a:cxn>
                <a:cxn ang="0">
                  <a:pos x="889" y="153"/>
                </a:cxn>
                <a:cxn ang="0">
                  <a:pos x="917" y="172"/>
                </a:cxn>
                <a:cxn ang="0">
                  <a:pos x="945" y="188"/>
                </a:cxn>
                <a:cxn ang="0">
                  <a:pos x="976" y="206"/>
                </a:cxn>
                <a:cxn ang="0">
                  <a:pos x="1010" y="224"/>
                </a:cxn>
              </a:cxnLst>
              <a:rect l="0" t="0" r="r" b="b"/>
              <a:pathLst>
                <a:path w="1570" h="881">
                  <a:moveTo>
                    <a:pt x="1010" y="224"/>
                  </a:moveTo>
                  <a:lnTo>
                    <a:pt x="1043" y="241"/>
                  </a:lnTo>
                  <a:lnTo>
                    <a:pt x="1077" y="258"/>
                  </a:lnTo>
                  <a:lnTo>
                    <a:pt x="1114" y="274"/>
                  </a:lnTo>
                  <a:lnTo>
                    <a:pt x="1152" y="289"/>
                  </a:lnTo>
                  <a:lnTo>
                    <a:pt x="1192" y="304"/>
                  </a:lnTo>
                  <a:lnTo>
                    <a:pt x="1231" y="319"/>
                  </a:lnTo>
                  <a:lnTo>
                    <a:pt x="1271" y="332"/>
                  </a:lnTo>
                  <a:lnTo>
                    <a:pt x="1311" y="345"/>
                  </a:lnTo>
                  <a:lnTo>
                    <a:pt x="1349" y="357"/>
                  </a:lnTo>
                  <a:lnTo>
                    <a:pt x="1387" y="368"/>
                  </a:lnTo>
                  <a:lnTo>
                    <a:pt x="1423" y="380"/>
                  </a:lnTo>
                  <a:lnTo>
                    <a:pt x="1458" y="390"/>
                  </a:lnTo>
                  <a:lnTo>
                    <a:pt x="1489" y="398"/>
                  </a:lnTo>
                  <a:lnTo>
                    <a:pt x="1519" y="406"/>
                  </a:lnTo>
                  <a:lnTo>
                    <a:pt x="1547" y="413"/>
                  </a:lnTo>
                  <a:lnTo>
                    <a:pt x="1570" y="420"/>
                  </a:lnTo>
                  <a:lnTo>
                    <a:pt x="783" y="881"/>
                  </a:lnTo>
                  <a:lnTo>
                    <a:pt x="770" y="880"/>
                  </a:lnTo>
                  <a:lnTo>
                    <a:pt x="748" y="876"/>
                  </a:lnTo>
                  <a:lnTo>
                    <a:pt x="723" y="871"/>
                  </a:lnTo>
                  <a:lnTo>
                    <a:pt x="692" y="865"/>
                  </a:lnTo>
                  <a:lnTo>
                    <a:pt x="657" y="856"/>
                  </a:lnTo>
                  <a:lnTo>
                    <a:pt x="619" y="846"/>
                  </a:lnTo>
                  <a:lnTo>
                    <a:pt x="578" y="835"/>
                  </a:lnTo>
                  <a:lnTo>
                    <a:pt x="535" y="822"/>
                  </a:lnTo>
                  <a:lnTo>
                    <a:pt x="490" y="805"/>
                  </a:lnTo>
                  <a:lnTo>
                    <a:pt x="444" y="789"/>
                  </a:lnTo>
                  <a:lnTo>
                    <a:pt x="399" y="769"/>
                  </a:lnTo>
                  <a:lnTo>
                    <a:pt x="353" y="747"/>
                  </a:lnTo>
                  <a:lnTo>
                    <a:pt x="310" y="722"/>
                  </a:lnTo>
                  <a:lnTo>
                    <a:pt x="268" y="696"/>
                  </a:lnTo>
                  <a:lnTo>
                    <a:pt x="229" y="666"/>
                  </a:lnTo>
                  <a:lnTo>
                    <a:pt x="194" y="635"/>
                  </a:lnTo>
                  <a:lnTo>
                    <a:pt x="143" y="582"/>
                  </a:lnTo>
                  <a:lnTo>
                    <a:pt x="101" y="537"/>
                  </a:lnTo>
                  <a:lnTo>
                    <a:pt x="70" y="502"/>
                  </a:lnTo>
                  <a:lnTo>
                    <a:pt x="47" y="473"/>
                  </a:lnTo>
                  <a:lnTo>
                    <a:pt x="30" y="448"/>
                  </a:lnTo>
                  <a:lnTo>
                    <a:pt x="17" y="428"/>
                  </a:lnTo>
                  <a:lnTo>
                    <a:pt x="9" y="410"/>
                  </a:lnTo>
                  <a:lnTo>
                    <a:pt x="0" y="392"/>
                  </a:lnTo>
                  <a:lnTo>
                    <a:pt x="697" y="0"/>
                  </a:lnTo>
                  <a:lnTo>
                    <a:pt x="703" y="6"/>
                  </a:lnTo>
                  <a:lnTo>
                    <a:pt x="712" y="14"/>
                  </a:lnTo>
                  <a:lnTo>
                    <a:pt x="722" y="24"/>
                  </a:lnTo>
                  <a:lnTo>
                    <a:pt x="733" y="36"/>
                  </a:lnTo>
                  <a:lnTo>
                    <a:pt x="746" y="47"/>
                  </a:lnTo>
                  <a:lnTo>
                    <a:pt x="761" y="61"/>
                  </a:lnTo>
                  <a:lnTo>
                    <a:pt x="780" y="74"/>
                  </a:lnTo>
                  <a:lnTo>
                    <a:pt x="798" y="89"/>
                  </a:lnTo>
                  <a:lnTo>
                    <a:pt x="818" y="104"/>
                  </a:lnTo>
                  <a:lnTo>
                    <a:pt x="839" y="120"/>
                  </a:lnTo>
                  <a:lnTo>
                    <a:pt x="864" y="137"/>
                  </a:lnTo>
                  <a:lnTo>
                    <a:pt x="889" y="153"/>
                  </a:lnTo>
                  <a:lnTo>
                    <a:pt x="917" y="172"/>
                  </a:lnTo>
                  <a:lnTo>
                    <a:pt x="945" y="188"/>
                  </a:lnTo>
                  <a:lnTo>
                    <a:pt x="976" y="206"/>
                  </a:lnTo>
                  <a:lnTo>
                    <a:pt x="1010" y="2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0" name="Freeform 26"/>
            <p:cNvSpPr>
              <a:spLocks/>
            </p:cNvSpPr>
            <p:nvPr/>
          </p:nvSpPr>
          <p:spPr bwMode="auto">
            <a:xfrm>
              <a:off x="1436751" y="3001963"/>
              <a:ext cx="1346200" cy="876300"/>
            </a:xfrm>
            <a:custGeom>
              <a:avLst/>
              <a:gdLst/>
              <a:ahLst/>
              <a:cxnLst>
                <a:cxn ang="0">
                  <a:pos x="852" y="1100"/>
                </a:cxn>
                <a:cxn ang="0">
                  <a:pos x="821" y="1082"/>
                </a:cxn>
                <a:cxn ang="0">
                  <a:pos x="776" y="1053"/>
                </a:cxn>
                <a:cxn ang="0">
                  <a:pos x="721" y="1017"/>
                </a:cxn>
                <a:cxn ang="0">
                  <a:pos x="657" y="967"/>
                </a:cxn>
                <a:cxn ang="0">
                  <a:pos x="584" y="908"/>
                </a:cxn>
                <a:cxn ang="0">
                  <a:pos x="506" y="833"/>
                </a:cxn>
                <a:cxn ang="0">
                  <a:pos x="422" y="747"/>
                </a:cxn>
                <a:cxn ang="0">
                  <a:pos x="338" y="648"/>
                </a:cxn>
                <a:cxn ang="0">
                  <a:pos x="263" y="551"/>
                </a:cxn>
                <a:cxn ang="0">
                  <a:pos x="199" y="458"/>
                </a:cxn>
                <a:cxn ang="0">
                  <a:pos x="142" y="369"/>
                </a:cxn>
                <a:cxn ang="0">
                  <a:pos x="96" y="289"/>
                </a:cxn>
                <a:cxn ang="0">
                  <a:pos x="58" y="218"/>
                </a:cxn>
                <a:cxn ang="0">
                  <a:pos x="28" y="158"/>
                </a:cxn>
                <a:cxn ang="0">
                  <a:pos x="7" y="115"/>
                </a:cxn>
                <a:cxn ang="0">
                  <a:pos x="243" y="0"/>
                </a:cxn>
                <a:cxn ang="0">
                  <a:pos x="301" y="86"/>
                </a:cxn>
                <a:cxn ang="0">
                  <a:pos x="367" y="170"/>
                </a:cxn>
                <a:cxn ang="0">
                  <a:pos x="440" y="249"/>
                </a:cxn>
                <a:cxn ang="0">
                  <a:pos x="510" y="321"/>
                </a:cxn>
                <a:cxn ang="0">
                  <a:pos x="574" y="382"/>
                </a:cxn>
                <a:cxn ang="0">
                  <a:pos x="627" y="428"/>
                </a:cxn>
                <a:cxn ang="0">
                  <a:pos x="662" y="460"/>
                </a:cxn>
                <a:cxn ang="0">
                  <a:pos x="675" y="469"/>
                </a:cxn>
                <a:cxn ang="0">
                  <a:pos x="1127" y="178"/>
                </a:cxn>
                <a:cxn ang="0">
                  <a:pos x="1195" y="238"/>
                </a:cxn>
                <a:cxn ang="0">
                  <a:pos x="1274" y="304"/>
                </a:cxn>
                <a:cxn ang="0">
                  <a:pos x="1362" y="372"/>
                </a:cxn>
                <a:cxn ang="0">
                  <a:pos x="1451" y="436"/>
                </a:cxn>
                <a:cxn ang="0">
                  <a:pos x="1535" y="498"/>
                </a:cxn>
                <a:cxn ang="0">
                  <a:pos x="1612" y="552"/>
                </a:cxn>
                <a:cxn ang="0">
                  <a:pos x="1673" y="594"/>
                </a:cxn>
                <a:cxn ang="0">
                  <a:pos x="864" y="1105"/>
                </a:cxn>
              </a:cxnLst>
              <a:rect l="0" t="0" r="r" b="b"/>
              <a:pathLst>
                <a:path w="1696" h="1105">
                  <a:moveTo>
                    <a:pt x="864" y="1105"/>
                  </a:moveTo>
                  <a:lnTo>
                    <a:pt x="852" y="1100"/>
                  </a:lnTo>
                  <a:lnTo>
                    <a:pt x="839" y="1091"/>
                  </a:lnTo>
                  <a:lnTo>
                    <a:pt x="821" y="1082"/>
                  </a:lnTo>
                  <a:lnTo>
                    <a:pt x="801" y="1068"/>
                  </a:lnTo>
                  <a:lnTo>
                    <a:pt x="776" y="1053"/>
                  </a:lnTo>
                  <a:lnTo>
                    <a:pt x="750" y="1037"/>
                  </a:lnTo>
                  <a:lnTo>
                    <a:pt x="721" y="1017"/>
                  </a:lnTo>
                  <a:lnTo>
                    <a:pt x="690" y="994"/>
                  </a:lnTo>
                  <a:lnTo>
                    <a:pt x="657" y="967"/>
                  </a:lnTo>
                  <a:lnTo>
                    <a:pt x="622" y="939"/>
                  </a:lnTo>
                  <a:lnTo>
                    <a:pt x="584" y="908"/>
                  </a:lnTo>
                  <a:lnTo>
                    <a:pt x="546" y="873"/>
                  </a:lnTo>
                  <a:lnTo>
                    <a:pt x="506" y="833"/>
                  </a:lnTo>
                  <a:lnTo>
                    <a:pt x="465" y="792"/>
                  </a:lnTo>
                  <a:lnTo>
                    <a:pt x="422" y="747"/>
                  </a:lnTo>
                  <a:lnTo>
                    <a:pt x="379" y="698"/>
                  </a:lnTo>
                  <a:lnTo>
                    <a:pt x="338" y="648"/>
                  </a:lnTo>
                  <a:lnTo>
                    <a:pt x="300" y="600"/>
                  </a:lnTo>
                  <a:lnTo>
                    <a:pt x="263" y="551"/>
                  </a:lnTo>
                  <a:lnTo>
                    <a:pt x="230" y="504"/>
                  </a:lnTo>
                  <a:lnTo>
                    <a:pt x="199" y="458"/>
                  </a:lnTo>
                  <a:lnTo>
                    <a:pt x="169" y="412"/>
                  </a:lnTo>
                  <a:lnTo>
                    <a:pt x="142" y="369"/>
                  </a:lnTo>
                  <a:lnTo>
                    <a:pt x="118" y="327"/>
                  </a:lnTo>
                  <a:lnTo>
                    <a:pt x="96" y="289"/>
                  </a:lnTo>
                  <a:lnTo>
                    <a:pt x="75" y="251"/>
                  </a:lnTo>
                  <a:lnTo>
                    <a:pt x="58" y="218"/>
                  </a:lnTo>
                  <a:lnTo>
                    <a:pt x="41" y="187"/>
                  </a:lnTo>
                  <a:lnTo>
                    <a:pt x="28" y="158"/>
                  </a:lnTo>
                  <a:lnTo>
                    <a:pt x="17" y="135"/>
                  </a:lnTo>
                  <a:lnTo>
                    <a:pt x="7" y="115"/>
                  </a:lnTo>
                  <a:lnTo>
                    <a:pt x="0" y="99"/>
                  </a:lnTo>
                  <a:lnTo>
                    <a:pt x="243" y="0"/>
                  </a:lnTo>
                  <a:lnTo>
                    <a:pt x="270" y="43"/>
                  </a:lnTo>
                  <a:lnTo>
                    <a:pt x="301" y="86"/>
                  </a:lnTo>
                  <a:lnTo>
                    <a:pt x="334" y="129"/>
                  </a:lnTo>
                  <a:lnTo>
                    <a:pt x="367" y="170"/>
                  </a:lnTo>
                  <a:lnTo>
                    <a:pt x="404" y="211"/>
                  </a:lnTo>
                  <a:lnTo>
                    <a:pt x="440" y="249"/>
                  </a:lnTo>
                  <a:lnTo>
                    <a:pt x="475" y="288"/>
                  </a:lnTo>
                  <a:lnTo>
                    <a:pt x="510" y="321"/>
                  </a:lnTo>
                  <a:lnTo>
                    <a:pt x="543" y="354"/>
                  </a:lnTo>
                  <a:lnTo>
                    <a:pt x="574" y="382"/>
                  </a:lnTo>
                  <a:lnTo>
                    <a:pt x="602" y="407"/>
                  </a:lnTo>
                  <a:lnTo>
                    <a:pt x="627" y="428"/>
                  </a:lnTo>
                  <a:lnTo>
                    <a:pt x="647" y="446"/>
                  </a:lnTo>
                  <a:lnTo>
                    <a:pt x="662" y="460"/>
                  </a:lnTo>
                  <a:lnTo>
                    <a:pt x="672" y="466"/>
                  </a:lnTo>
                  <a:lnTo>
                    <a:pt x="675" y="469"/>
                  </a:lnTo>
                  <a:lnTo>
                    <a:pt x="1099" y="150"/>
                  </a:lnTo>
                  <a:lnTo>
                    <a:pt x="1127" y="178"/>
                  </a:lnTo>
                  <a:lnTo>
                    <a:pt x="1158" y="206"/>
                  </a:lnTo>
                  <a:lnTo>
                    <a:pt x="1195" y="238"/>
                  </a:lnTo>
                  <a:lnTo>
                    <a:pt x="1233" y="271"/>
                  </a:lnTo>
                  <a:lnTo>
                    <a:pt x="1274" y="304"/>
                  </a:lnTo>
                  <a:lnTo>
                    <a:pt x="1317" y="337"/>
                  </a:lnTo>
                  <a:lnTo>
                    <a:pt x="1362" y="372"/>
                  </a:lnTo>
                  <a:lnTo>
                    <a:pt x="1406" y="405"/>
                  </a:lnTo>
                  <a:lnTo>
                    <a:pt x="1451" y="436"/>
                  </a:lnTo>
                  <a:lnTo>
                    <a:pt x="1494" y="468"/>
                  </a:lnTo>
                  <a:lnTo>
                    <a:pt x="1535" y="498"/>
                  </a:lnTo>
                  <a:lnTo>
                    <a:pt x="1575" y="526"/>
                  </a:lnTo>
                  <a:lnTo>
                    <a:pt x="1612" y="552"/>
                  </a:lnTo>
                  <a:lnTo>
                    <a:pt x="1645" y="574"/>
                  </a:lnTo>
                  <a:lnTo>
                    <a:pt x="1673" y="594"/>
                  </a:lnTo>
                  <a:lnTo>
                    <a:pt x="1696" y="610"/>
                  </a:lnTo>
                  <a:lnTo>
                    <a:pt x="864" y="110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 bwMode="auto">
          <a:xfrm>
            <a:off x="3635896" y="3861048"/>
            <a:ext cx="3312368" cy="432048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tx1">
                <a:alpha val="60000"/>
              </a:schemeClr>
            </a:glow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contrasting" dir="t"/>
          </a:scene3d>
          <a:sp3d z="127000" prstMaterial="matte">
            <a:bevelT w="127000" h="6350000"/>
            <a:bevelB w="165100" prst="coolSlant"/>
          </a:sp3d>
        </p:spPr>
        <p:txBody>
          <a:bodyPr vert="horz" wrap="square" lIns="54000" tIns="36000" rIns="5400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600" dirty="0" smtClean="0">
                <a:latin typeface="+mn-ea"/>
              </a:rPr>
              <a:t>2</a:t>
            </a:r>
            <a:r>
              <a:rPr lang="ko-KR" altLang="en-US" sz="1600" dirty="0" smtClean="0">
                <a:latin typeface="+mn-ea"/>
              </a:rPr>
              <a:t>부는 우체국 접수창구에 제출</a:t>
            </a:r>
          </a:p>
        </p:txBody>
      </p:sp>
      <p:cxnSp>
        <p:nvCxnSpPr>
          <p:cNvPr id="16" name="직선 화살표 연결선 15"/>
          <p:cNvCxnSpPr/>
          <p:nvPr/>
        </p:nvCxnSpPr>
        <p:spPr bwMode="auto">
          <a:xfrm flipV="1">
            <a:off x="2195736" y="1988840"/>
            <a:ext cx="720080" cy="72008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oval" w="med" len="med"/>
            <a:tailEnd type="triangle"/>
          </a:ln>
          <a:effectLst/>
        </p:spPr>
      </p:cxnSp>
      <p:cxnSp>
        <p:nvCxnSpPr>
          <p:cNvPr id="15" name="직선 화살표 연결선 14"/>
          <p:cNvCxnSpPr/>
          <p:nvPr/>
        </p:nvCxnSpPr>
        <p:spPr bwMode="auto">
          <a:xfrm>
            <a:off x="2411761" y="3345475"/>
            <a:ext cx="1656185" cy="1555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3399"/>
            </a:solidFill>
            <a:prstDash val="solid"/>
            <a:round/>
            <a:headEnd type="oval" w="med" len="med"/>
            <a:tailEnd type="triangle"/>
          </a:ln>
          <a:effectLst/>
        </p:spPr>
      </p:cxnSp>
      <p:cxnSp>
        <p:nvCxnSpPr>
          <p:cNvPr id="13" name="직선 화살표 연결선 12"/>
          <p:cNvCxnSpPr/>
          <p:nvPr/>
        </p:nvCxnSpPr>
        <p:spPr bwMode="auto">
          <a:xfrm flipV="1">
            <a:off x="2339752" y="3717032"/>
            <a:ext cx="1728192" cy="216024"/>
          </a:xfrm>
          <a:prstGeom prst="straightConnector1">
            <a:avLst/>
          </a:prstGeom>
          <a:solidFill>
            <a:schemeClr val="accent1"/>
          </a:solidFill>
          <a:ln w="38100" cap="rnd" cmpd="sng" algn="ctr">
            <a:solidFill>
              <a:srgbClr val="003399"/>
            </a:solidFill>
            <a:prstDash val="solid"/>
            <a:round/>
            <a:headEnd type="oval" w="med" len="med"/>
            <a:tailEnd type="triangl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9" grpId="0" animBg="1"/>
      <p:bldP spid="4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26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189356">
            <a:off x="414973" y="433561"/>
            <a:ext cx="5576685" cy="8983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528" y="212447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4. </a:t>
            </a:r>
            <a:r>
              <a:rPr lang="ko-KR" altLang="en-US" sz="72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강B" pitchFamily="18" charset="-127"/>
                <a:ea typeface="HY강B" pitchFamily="18" charset="-127"/>
              </a:rPr>
              <a:t>시민감시단</a:t>
            </a:r>
            <a:endParaRPr lang="ko-KR" altLang="en-US" sz="72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7" name="Picture 1" descr="D:\한노연\교육사진\20140312_일산마두역집회\DSC_28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84029">
            <a:off x="382022" y="1928937"/>
            <a:ext cx="4103205" cy="2728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그림 7" descr="DSC_74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37156">
            <a:off x="3568190" y="3221333"/>
            <a:ext cx="4751504" cy="3156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그림 10" descr="시민감시단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620688"/>
            <a:ext cx="3768515" cy="265308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64088" y="3717032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노정호 사무총장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6948264" y="4149080"/>
            <a:ext cx="432048" cy="28803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포인트가 5개인 별 6"/>
          <p:cNvSpPr/>
          <p:nvPr/>
        </p:nvSpPr>
        <p:spPr>
          <a:xfrm rot="925343">
            <a:off x="6613043" y="2453307"/>
            <a:ext cx="1512168" cy="1368152"/>
          </a:xfrm>
          <a:prstGeom prst="star5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 flipH="1">
            <a:off x="3707904" y="3140967"/>
            <a:ext cx="3744416" cy="64807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 flipH="1">
            <a:off x="3347864" y="3356991"/>
            <a:ext cx="3744416" cy="64807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B1FA0-A356-4D08-A5B2-841B23FCA7D3}" type="slidenum">
              <a:rPr lang="ko-KR" altLang="en-US" smtClean="0">
                <a:solidFill>
                  <a:schemeClr val="bg1"/>
                </a:solidFill>
              </a:rPr>
              <a:pPr/>
              <a:t>27</a:t>
            </a:fld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" name="그림 2" descr="logo_strok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165304"/>
            <a:ext cx="2592288" cy="5476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2348880"/>
            <a:ext cx="86409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8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감사합니다</a:t>
            </a:r>
            <a:endParaRPr lang="ko-KR" altLang="en-US" sz="8800" b="1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6">
      <a:majorFont>
        <a:latin typeface="HY강B"/>
        <a:ea typeface="HY강B"/>
        <a:cs typeface=""/>
      </a:majorFont>
      <a:minorFont>
        <a:latin typeface="HY강B"/>
        <a:ea typeface="HY강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927</Words>
  <Application>Microsoft Office PowerPoint</Application>
  <PresentationFormat>화면 슬라이드 쇼(4:3)</PresentationFormat>
  <Paragraphs>192</Paragraphs>
  <Slides>27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강지원</dc:creator>
  <cp:lastModifiedBy>tophead</cp:lastModifiedBy>
  <cp:revision>12</cp:revision>
  <dcterms:created xsi:type="dcterms:W3CDTF">2014-09-02T06:55:09Z</dcterms:created>
  <dcterms:modified xsi:type="dcterms:W3CDTF">2014-10-06T08:36:28Z</dcterms:modified>
</cp:coreProperties>
</file>